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6AEE2BE-68D6-4735-9BDC-61EDAB9E41CF}">
  <a:tblStyle styleId="{B6AEE2BE-68D6-4735-9BDC-61EDAB9E41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iSkOSbaqEzFC7X_-Q1FewS-9Hhw2a_pjGfKv9uGvMI/edit#" TargetMode="External"/><Relationship Id="rId3" Type="http://schemas.openxmlformats.org/officeDocument/2006/relationships/hyperlink" Target="https://docs.google.com/document/d/1QuApzboOkpHZjEBe0Q7uruOqh6xlDB4sHNIXVZ9oQdk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_8_AqCxImQZ1-3pOXqLcMMwPVZXPzFC6gu47U0MTLrg/edit#slide=id.g1d4436ec24_1_2338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HYPmm0dWobeKUx1j0EEtsrEtuicFHRh4oMWvZHCafL4/edit#slide=id.g5b2b5e5bb9_15_536" TargetMode="External"/><Relationship Id="rId3" Type="http://schemas.openxmlformats.org/officeDocument/2006/relationships/hyperlink" Target="https://www.wikiwand.com/en/Local_outlier_factor" TargetMode="Externa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HYPmm0dWobeKUx1j0EEtsrEtuicFHRh4oMWvZHCafL4/edit#slide=id.g5b2b5e5bb9_15_536" TargetMode="External"/><Relationship Id="rId3" Type="http://schemas.openxmlformats.org/officeDocument/2006/relationships/hyperlink" Target="https://www.wikiwand.com/en/Local_outlier_factor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fycat.com/gentlequestionableflyingsquirrel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arque-escolar.pt/en/school/027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lipart-library.com/clipart/teacher-clip-art-13.htm" TargetMode="Externa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pulipuli.info/2017/08/wekahotspot-association-rule-mining.html" TargetMode="External"/><Relationship Id="rId3" Type="http://schemas.openxmlformats.org/officeDocument/2006/relationships/hyperlink" Target="https://www.vectorstock.com/royalty-free-vector/baby-diaper-icon-flat-style-vector-7902069" TargetMode="External"/><Relationship Id="rId4" Type="http://schemas.openxmlformats.org/officeDocument/2006/relationships/hyperlink" Target="https://www.vectorstock.com/royalty-free-vector/beer-bottle-template-in-modern-flat-style-icon-on-vector-14974267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4718587/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4718587/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c638397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c63839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課程編輯網頁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https://docs.google.com/document/d/1XiSkOSbaqEzFC7X_-Q1FewS-9Hhw2a_pjGfKv9uGvMI/edit#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W14 分類與預測：貝氏網路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文本探勘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http://l.pulipuli.info/19/ncku-tm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活動說明網頁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https://docs.google.com/document/d/1QuApzboOkpHZjEBe0Q7uruOqh6xlDB4sHNIXVZ9oQdk/edit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90分鐘+90分鐘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13：00 - 14：30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14：30 - 14：40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休息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14：40 - 16：20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g1dc638397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e1089c260_2_1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e1089c260_2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5e1089c260_2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5e1d40a66d_1_2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5e1d40a66d_1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g5e1d40a66d_1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5e1d40a66d_1_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5e1d40a66d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https://docs.google.com/document/d/1-89iOSo4okqoKnuzPZSx8uAcxFqBlFgY7fY5kvr6Azg/edit#heading=h.rr8om137luf</a:t>
            </a:r>
            <a:endParaRPr/>
          </a:p>
        </p:txBody>
      </p:sp>
      <p:sp>
        <p:nvSpPr>
          <p:cNvPr id="1862" name="Google Shape;1862;g5e1d40a66d_1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5e1089c260_3_2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5e1089c260_3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g5e1089c260_3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5e1089c260_3_2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5e1089c260_3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g5e1089c260_3_2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5e1089c260_3_2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5e1089c260_3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g5e1089c260_3_2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5e1089c260_3_1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5e1089c260_3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http://www.shujuren.org/article/827.html</a:t>
            </a:r>
            <a:endParaRPr/>
          </a:p>
        </p:txBody>
      </p:sp>
      <p:sp>
        <p:nvSpPr>
          <p:cNvPr id="1928" name="Google Shape;1928;g5e1089c260_3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e1089c260_2_3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e1089c260_2_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5e1089c260_2_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e1089c260_0_2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e1089c260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5e1089c260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e2e1319b9_9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e2e1319b9_9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5e2e1319b9_9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e1089c260_2_5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5e1089c260_2_5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5e1089c260_2_5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e1089c260_2_5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e1089c260_2_5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5e1089c260_2_5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e1089c260_2_5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e1089c260_2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5e1089c260_2_5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e2e1319b9_9_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e2e1319b9_9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5e2e1319b9_9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e1089c260_2_5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e1089c260_2_5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5e1089c260_2_5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e1d40a66d_2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e1d40a66d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5e1d40a66d_2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e2936cc8e_1_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e2936cc8e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e2936cc8e_1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e1089c260_2_6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e1089c260_2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5e1089c260_2_6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e1d40a66d_0_5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e1d40a66d_0_5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5e1d40a66d_0_5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e1d40a66d_0_4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5e1d40a66d_0_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5e1d40a66d_0_4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e1d40a66d_0_5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5e1d40a66d_0_5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5e1d40a66d_0_5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e1d40a66d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e1d40a66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5e1d40a66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5e1d40a66d_1_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5e1d40a66d_1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5e1d40a66d_1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e1d40a66d_0_5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e1d40a66d_0_5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5e1d40a66d_0_5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e1089c260_2_6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e1089c260_2_6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5e1089c260_2_6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4802c093c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64802c093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64802c093c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5e1d40a66d_1_1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5e1d40a66d_1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5e1d40a66d_1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e2936cc8e_1_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e2936cc8e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5e2936cc8e_1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5e1d40a66d_0_5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5e1d40a66d_0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5e1d40a66d_0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5e1d40a66d_0_6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5e1d40a66d_0_6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5e1d40a66d_0_6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e1d40a66d_0_5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e1d40a66d_0_5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g5e1d40a66d_0_5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5e1d40a66d_0_60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5e1d40a66d_0_6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g5e1d40a66d_0_6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5e1089c260_2_6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5e1089c260_2_6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g5e1089c260_2_6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5e1d40a66d_0_6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5e1d40a66d_0_6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5e1d40a66d_0_6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e1d40a66d_0_6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5e1d40a66d_0_6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5e1d40a66d_0_6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5e44e6ce40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5e44e6ce4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5e44e6ce4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e44e6ce40_0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5e44e6ce40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g5e44e6ce40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5e1d40a66d_0_6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5e1d40a66d_0_6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5e1d40a66d_0_6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e1089c260_0_2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e1089c260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如何探索資料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的共同模式</a:t>
            </a:r>
            <a:r>
              <a:rPr lang="zh-TW"/>
              <a:t>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e1089c260_0_2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e1d40a66d_0_67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e1d40a66d_0_6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g5e1d40a66d_0_6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5e1089c260_2_6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5e1089c260_2_6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g5e1089c260_2_6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5e1d40a66d_0_6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5e1d40a66d_0_6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5e1d40a66d_0_6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5e1d40a66d_0_6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5e1d40a66d_0_6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g5e1d40a66d_0_6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5e1d40a66d_0_70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5e1d40a66d_0_7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g5e1d40a66d_0_7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e1d40a66d_0_7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e1d40a66d_0_7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5e1d40a66d_0_7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e1d40a66d_0_7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e1d40a66d_0_7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5e1d40a66d_0_7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5e1089c260_2_6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5e1089c260_2_6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5e1089c260_2_6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5e1089c260_2_6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5e1089c260_2_6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g5e1089c260_2_6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4781f7717c_1_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4781f7717c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g4781f7717c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e1d40a66d_0_3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e1d40a66d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2"/>
              </a:rPr>
              <a:t>https://docs.google.com/presentation/d/1_8_AqCxImQZ1-3pOXqLcMMwPVZXPzFC6gu47U0MTLrg/edit#slide=id.g1d4436ec24_1_2338</a:t>
            </a:r>
            <a:endParaRPr/>
          </a:p>
        </p:txBody>
      </p:sp>
      <p:sp>
        <p:nvSpPr>
          <p:cNvPr id="417" name="Google Shape;417;g5e1d40a66d_0_3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e1089c260_0_2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e1089c260_0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g5e1089c260_0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5e1089c260_2_6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5e1089c260_2_6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5e1089c260_2_6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5e1089c260_2_66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5e1089c260_2_6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g5e1089c260_2_6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5e1089c260_0_2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5e1089c260_0_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g5e1089c260_0_2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e2e1319b9_6_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5e2e1319b9_6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2"/>
              </a:rPr>
              <a:t>https://docs.google.com/presentation/d/1HYPmm0dWobeKUx1j0EEtsrEtuicFHRh4oMWvZHCafL4/edit#slide=id.g5b2b5e5bb9_15_536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https://www.wikiwand.com/en/Local_outlier_factor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LOF = 相較於它周圍的鄰居，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它異常的程度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5e2e1319b9_6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e2e1319b9_6_1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5e2e1319b9_6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g5e2e1319b9_6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5e2e1319b9_6_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5e2e1319b9_6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g5e2e1319b9_6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5e2e1319b9_6_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5e2e1319b9_6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2"/>
              </a:rPr>
              <a:t>https://docs.google.com/presentation/d/1HYPmm0dWobeKUx1j0EEtsrEtuicFHRh4oMWvZHCafL4/edit#slide=id.g5b2b5e5bb9_15_536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https://www.wikiwand.com/en/Local_outlier_factor</a:t>
            </a:r>
            <a:endParaRPr/>
          </a:p>
        </p:txBody>
      </p:sp>
      <p:sp>
        <p:nvSpPr>
          <p:cNvPr id="1236" name="Google Shape;1236;g5e2e1319b9_6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e1d40a66d_2_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5e1d40a66d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g5e1d40a66d_2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5e1089c260_3_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5e1089c260_3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g5e1089c260_3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e1089c260_2_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e1089c260_2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e1089c260_2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5e1d40a66d_0_8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5e1d40a66d_0_8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g5e1d40a66d_0_8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5e1d40a66d_1_1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5e1d40a66d_1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5e1d40a66d_1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5e1089c260_3_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5e1089c260_3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g5e1089c260_3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5e1d40a66d_0_8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5e1d40a66d_0_8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g5e1d40a66d_0_8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5e1d40a66d_0_8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5e1d40a66d_0_8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g5e1d40a66d_0_8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5e1089c260_3_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5e1089c260_3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g5e1089c260_3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5e1d40a66d_0_8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5e1d40a66d_0_8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g5e1d40a66d_0_8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e1d40a66d_0_8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5e1d40a66d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g5e1d40a66d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5e1d40a66d_0_8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5e1d40a66d_0_8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g5e1d40a66d_0_8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5e1d40a66d_0_9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5e1d40a66d_0_9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g5e1d40a66d_0_9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e1089c260_2_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e1089c260_2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5e1089c260_2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e1d40a66d_0_8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e1d40a66d_0_8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g5e1d40a66d_0_8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5e1d40a66d_0_90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5e1d40a66d_0_9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g5e1d40a66d_0_9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5e1d40a66d_0_9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5e1d40a66d_0_9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g5e1d40a66d_0_9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5e1089c260_3_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5e1089c260_3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g5e1089c260_3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5e1089c260_3_9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5e1089c260_3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https://gfycat.com/gentlequestionableflyingsquirrel</a:t>
            </a:r>
            <a:r>
              <a:rPr lang="zh-TW"/>
              <a:t> </a:t>
            </a:r>
            <a:endParaRPr/>
          </a:p>
        </p:txBody>
      </p:sp>
      <p:sp>
        <p:nvSpPr>
          <p:cNvPr id="1490" name="Google Shape;1490;g5e1089c260_3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5e1089c260_0_2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5e1089c260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：關聯規則探勘</a:t>
            </a:r>
            <a:endParaRPr/>
          </a:p>
        </p:txBody>
      </p:sp>
      <p:sp>
        <p:nvSpPr>
          <p:cNvPr id="1501" name="Google Shape;1501;g5e1089c260_0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5e1089c260_3_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5e1089c260_3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school - student's school (binary: 'GP'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Gabriel Pereira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https://www.pinterest.com/pin/566327721862405642/?lp=true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or 'MS'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Mousinho da Silveira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https://www.parque-escolar.pt/en/school/027</a:t>
            </a:r>
            <a:r>
              <a:rPr lang="zh-TW"/>
              <a:t> </a:t>
            </a:r>
            <a:endParaRPr/>
          </a:p>
        </p:txBody>
      </p:sp>
      <p:sp>
        <p:nvSpPr>
          <p:cNvPr id="1512" name="Google Shape;1512;g5e1089c260_3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5e1089c260_3_1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5e1089c260_3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http://clipart-library.com/clipart/teacher-clip-art-13.htm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g5e1089c260_3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5e1089c260_0_1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5e1089c260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g5e1089c260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5e1089c260_3_17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5e1089c260_3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http://blog.pulipuli.info/2017/08/wekahotspot-association-rule-mining.html</a:t>
            </a:r>
            <a:r>
              <a:rPr lang="zh-TW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https://www.vectorstock.com/royalty-free-vector/baby-diaper-icon-flat-style-vector-7902069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https://www.vectorstock.com/royalty-free-vector/beer-bottle-template-in-modern-flat-style-icon-on-vector-14974267</a:t>
            </a:r>
            <a:r>
              <a:rPr lang="zh-TW"/>
              <a:t> </a:t>
            </a:r>
            <a:endParaRPr/>
          </a:p>
        </p:txBody>
      </p:sp>
      <p:sp>
        <p:nvSpPr>
          <p:cNvPr id="1555" name="Google Shape;1555;g5e1089c260_3_1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e1089c260_2_1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e1089c260_2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e1089c260_2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5e2e1319b9_8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5e2e1319b9_8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https://www.ncbi.nlm.nih.gov/pmc/articles/PMC4718587/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Patient Rule Induction Method (PRIM)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g5e2e1319b9_8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5e2e1319b9_8_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5e2e1319b9_8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theta</a:t>
            </a:r>
            <a:endParaRPr/>
          </a:p>
        </p:txBody>
      </p:sp>
      <p:sp>
        <p:nvSpPr>
          <p:cNvPr id="1588" name="Google Shape;1588;g5e2e1319b9_8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4781f7717c_1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4781f7717c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theta</a:t>
            </a:r>
            <a:endParaRPr/>
          </a:p>
        </p:txBody>
      </p:sp>
      <p:sp>
        <p:nvSpPr>
          <p:cNvPr id="1602" name="Google Shape;1602;g4781f7717c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5e2e1319b9_7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5e2e1319b9_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g5e2e1319b9_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5e2e1319b9_8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5e2e1319b9_8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g5e2e1319b9_8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5e2e1319b9_6_1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5e2e1319b9_6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https://www.ncbi.nlm.nih.gov/pmc/articles/PMC4718587/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Patient Rule Induction Method (PRIM)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g5e2e1319b9_6_1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5e1089c260_3_19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5e1089c260_3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g5e1089c260_3_1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5e1089c260_3_1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5e1089c260_3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http://blog.pulipuli.info/2017/08/wekahotspot-association-rule-mining.html</a:t>
            </a:r>
            <a:endParaRPr/>
          </a:p>
        </p:txBody>
      </p:sp>
      <p:sp>
        <p:nvSpPr>
          <p:cNvPr id="1663" name="Google Shape;1663;g5e1089c260_3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5f5631fc15_0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5f5631fc15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g5f5631fc15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5e1089c260_3_2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5e1089c260_3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http://blog.pulipuli.info/2017/08/wekahotspot-association-rule-mining.html</a:t>
            </a:r>
            <a:endParaRPr/>
          </a:p>
        </p:txBody>
      </p:sp>
      <p:sp>
        <p:nvSpPr>
          <p:cNvPr id="1688" name="Google Shape;1688;g5e1089c260_3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e1089c260_2_1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e1089c260_2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5e1089c260_2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5e1089c260_3_2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5e1089c260_3_2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g5e1089c260_3_2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5e1d40a66d_1_6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5e1d40a66d_1_6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g5e1d40a66d_1_6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5e1089c260_3_2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5e1089c260_3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g5e1089c260_3_2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5e1d40a66d_1_1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5e1d40a66d_1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g5e1d40a66d_1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5e1d40a66d_1_1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5e1d40a66d_1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g5e1d40a66d_1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5e1089c260_3_2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5e1089c260_3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g5e1089c260_3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5e1d40a66d_1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5e1d40a66d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g5e1d40a66d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5e1d40a66d_1_2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5e1d40a66d_1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g5e1d40a66d_1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5e1d40a66d_1_2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5e1d40a66d_1_2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g5e1d40a66d_1_2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5e1d40a66d_1_2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5e1d40a66d_1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g5e1d40a66d_1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9.png"/><Relationship Id="rId4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hyperlink" Target="http://blog.pulipuli.info" TargetMode="External"/><Relationship Id="rId7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4.jp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4.jp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40.gif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1">
  <p:cSld name="TWO_OBJECT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">
  <p:cSld name="1_章節標題_2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Google Shape;7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">
  <p:cSld name="1_章節標題_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">
  <p:cSld name="1_章節標題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4356671" y="1571400"/>
            <a:ext cx="3402300" cy="8727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布丁布丁吃什麼？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000" u="sng">
                <a:solidFill>
                  <a:srgbClr val="FFFFFF"/>
                </a:solidFill>
                <a:hlinkClick r:id="rId6"/>
              </a:rPr>
              <a:t>http://blog.pulipuli.info</a:t>
            </a:r>
            <a:r>
              <a:rPr lang="zh-TW" sz="2000">
                <a:solidFill>
                  <a:srgbClr val="FFFFFF"/>
                </a:solidFill>
              </a:rPr>
              <a:t> 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9475" y="1493851"/>
            <a:ext cx="1034899" cy="1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 1">
  <p:cSld name="1_章節標題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熊部長問號圖.png"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75" y="2733663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3379400" y="14669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1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1" showMasterSp="0">
  <p:cSld name="TITLE_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表格" type="tbl">
  <p:cSld name="TAB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7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72" name="Google Shape;1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1" showMasterSp="0">
  <p:cSld name="TITLE_1">
    <p:bg>
      <p:bgPr>
        <a:solidFill>
          <a:srgbClr val="31303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 1">
  <p:cSld name="TITLE_ONLY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3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 1">
  <p:cSld name="TWO_OBJECTS_WITH_TEXT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" name="Google Shape;232;p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 2">
  <p:cSld name="TWO_OBJECTS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" name="Google Shape;240;p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">
  <p:cSld name="TWO_OBJECTS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 1">
  <p:cSld name="TWO_OBJECTS_2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4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1">
  <p:cSld name="TWO_OBJECT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">
  <p:cSld name="1_章節標題_2_1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7" name="Google Shape;26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4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 1">
  <p:cSld name="1_章節標題_2_1_1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6" name="Google Shape;27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">
  <p:cSld name="1_章節標題_2"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85" name="Google Shape;285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4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4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">
  <p:cSld name="1_章節標題"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8" name="Google Shape;298;p4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">
  <p:cSld name="1_章節標題_1"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3">
  <p:cSld name="BLANK_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47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">
  <p:cSld name="BLANK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 2">
  <p:cSld name="BLANK_2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 1">
  <p:cSld name="BLANK_2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" name="Google Shape;338;p50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1">
  <p:cSld name="BLANK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3" name="Google Shape;343;p5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47" name="Google Shape;347;p52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9" name="Google Shape;349;p5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Google Shape;352;p53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5" name="Google Shape;355;p53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59" name="Google Shape;359;p54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64" name="Google Shape;364;p5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表格" type="tbl">
  <p:cSld name="TABLE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56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0" name="Google Shape;370;p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 1">
  <p:cSld name="TWO_OBJECTS_WITH_TEX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3" name="Google Shape;163;p25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31.png"/><Relationship Id="rId4" Type="http://schemas.openxmlformats.org/officeDocument/2006/relationships/image" Target="../media/image14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8.png"/><Relationship Id="rId4" Type="http://schemas.openxmlformats.org/officeDocument/2006/relationships/image" Target="../media/image13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2.png"/><Relationship Id="rId4" Type="http://schemas.openxmlformats.org/officeDocument/2006/relationships/image" Target="../media/image132.png"/><Relationship Id="rId5" Type="http://schemas.openxmlformats.org/officeDocument/2006/relationships/image" Target="../media/image105.png"/><Relationship Id="rId6" Type="http://schemas.openxmlformats.org/officeDocument/2006/relationships/image" Target="../media/image10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://www.shujuren.org/article/827.html" TargetMode="External"/><Relationship Id="rId4" Type="http://schemas.openxmlformats.org/officeDocument/2006/relationships/image" Target="../media/image144.gif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1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Relationship Id="rId4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4.png"/><Relationship Id="rId4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7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Relationship Id="rId4" Type="http://schemas.openxmlformats.org/officeDocument/2006/relationships/image" Target="../media/image7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1.png"/><Relationship Id="rId4" Type="http://schemas.openxmlformats.org/officeDocument/2006/relationships/image" Target="../media/image7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5.png"/><Relationship Id="rId4" Type="http://schemas.openxmlformats.org/officeDocument/2006/relationships/image" Target="../media/image7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png"/><Relationship Id="rId4" Type="http://schemas.openxmlformats.org/officeDocument/2006/relationships/hyperlink" Target="https://www.kapwing.com/explore/drake-reaction-meme-maker" TargetMode="External"/><Relationship Id="rId9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Relationship Id="rId7" Type="http://schemas.openxmlformats.org/officeDocument/2006/relationships/image" Target="../media/image53.png"/><Relationship Id="rId8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srdatw.blogspot.com/2002/12/normal-0-0-2-false-false-false-en-us-zh.html" TargetMode="External"/><Relationship Id="rId4" Type="http://schemas.openxmlformats.org/officeDocument/2006/relationships/image" Target="../media/image149.png"/><Relationship Id="rId5" Type="http://schemas.openxmlformats.org/officeDocument/2006/relationships/image" Target="../media/image8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daskeyboard.com/blog/cats-and-keyboards-a-guide-to-protecting-your-keyboard-from-feline-companions/" TargetMode="External"/><Relationship Id="rId4" Type="http://schemas.openxmlformats.org/officeDocument/2006/relationships/image" Target="../media/image117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medium.com/@arunm8489/local-outlier-factor-13784dc1992a" TargetMode="External"/><Relationship Id="rId4" Type="http://schemas.openxmlformats.org/officeDocument/2006/relationships/image" Target="../media/image9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9.png"/><Relationship Id="rId4" Type="http://schemas.openxmlformats.org/officeDocument/2006/relationships/hyperlink" Target="https://www.wikiwand.com/en/Local_outlier_factor" TargetMode="External"/><Relationship Id="rId5" Type="http://schemas.openxmlformats.org/officeDocument/2006/relationships/image" Target="../media/image90.png"/><Relationship Id="rId6" Type="http://schemas.openxmlformats.org/officeDocument/2006/relationships/image" Target="../media/image97.png"/><Relationship Id="rId7" Type="http://schemas.openxmlformats.org/officeDocument/2006/relationships/image" Target="../media/image8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8.png"/><Relationship Id="rId4" Type="http://schemas.openxmlformats.org/officeDocument/2006/relationships/image" Target="../media/image125.png"/><Relationship Id="rId5" Type="http://schemas.openxmlformats.org/officeDocument/2006/relationships/image" Target="../media/image91.png"/><Relationship Id="rId6" Type="http://schemas.openxmlformats.org/officeDocument/2006/relationships/hyperlink" Target="https://www.slideshare.net/DaeJinKim22/outlier-detection-method-introduction-129968281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wikiwand.com/en/Local_outlier_factor" TargetMode="External"/><Relationship Id="rId4" Type="http://schemas.openxmlformats.org/officeDocument/2006/relationships/image" Target="../media/image10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Relationship Id="rId4" Type="http://schemas.openxmlformats.org/officeDocument/2006/relationships/image" Target="../media/image83.png"/><Relationship Id="rId5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5.png"/><Relationship Id="rId4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8.png"/><Relationship Id="rId4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1.png"/><Relationship Id="rId4" Type="http://schemas.openxmlformats.org/officeDocument/2006/relationships/image" Target="../media/image10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7.png"/><Relationship Id="rId4" Type="http://schemas.openxmlformats.org/officeDocument/2006/relationships/image" Target="../media/image10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www.roblox.com/library/1664931194/THINKING-EMOJI-IS-A-MEME-thinking" TargetMode="External"/><Relationship Id="rId4" Type="http://schemas.openxmlformats.org/officeDocument/2006/relationships/image" Target="../media/image1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page1recruitment.co.uk/stand-out-from-the-crowd" TargetMode="External"/><Relationship Id="rId4" Type="http://schemas.openxmlformats.org/officeDocument/2006/relationships/image" Target="../media/image118.png"/><Relationship Id="rId5" Type="http://schemas.openxmlformats.org/officeDocument/2006/relationships/image" Target="../media/image106.gif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2.png"/><Relationship Id="rId4" Type="http://schemas.openxmlformats.org/officeDocument/2006/relationships/image" Target="../media/image112.png"/><Relationship Id="rId5" Type="http://schemas.openxmlformats.org/officeDocument/2006/relationships/image" Target="../media/image10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2.png"/><Relationship Id="rId4" Type="http://schemas.openxmlformats.org/officeDocument/2006/relationships/image" Target="../media/image132.png"/><Relationship Id="rId5" Type="http://schemas.openxmlformats.org/officeDocument/2006/relationships/image" Target="../media/image105.png"/><Relationship Id="rId6" Type="http://schemas.openxmlformats.org/officeDocument/2006/relationships/image" Target="../media/image10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Relationship Id="rId7" Type="http://schemas.openxmlformats.org/officeDocument/2006/relationships/image" Target="../media/image46.png"/><Relationship Id="rId8" Type="http://schemas.openxmlformats.org/officeDocument/2006/relationships/image" Target="../media/image5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35.png"/><Relationship Id="rId4" Type="http://schemas.openxmlformats.org/officeDocument/2006/relationships/image" Target="../media/image121.png"/><Relationship Id="rId5" Type="http://schemas.openxmlformats.org/officeDocument/2006/relationships/image" Target="../media/image114.png"/><Relationship Id="rId6" Type="http://schemas.openxmlformats.org/officeDocument/2006/relationships/image" Target="../media/image12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4.png"/><Relationship Id="rId4" Type="http://schemas.openxmlformats.org/officeDocument/2006/relationships/image" Target="../media/image124.png"/><Relationship Id="rId5" Type="http://schemas.openxmlformats.org/officeDocument/2006/relationships/image" Target="../media/image13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2.png"/><Relationship Id="rId4" Type="http://schemas.openxmlformats.org/officeDocument/2006/relationships/image" Target="../media/image5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blog.pulipuli.info/2017/08/wekahotspot-association-rule-mining.html" TargetMode="External"/><Relationship Id="rId4" Type="http://schemas.openxmlformats.org/officeDocument/2006/relationships/image" Target="../media/image12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://www.ntdtv.com.tw/b5/20160511/video/171381.html?ptt" TargetMode="External"/><Relationship Id="rId4" Type="http://schemas.openxmlformats.org/officeDocument/2006/relationships/image" Target="../media/image14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7.png"/><Relationship Id="rId4" Type="http://schemas.openxmlformats.org/officeDocument/2006/relationships/hyperlink" Target="http://blog.pulipuli.info/2017/08/wekahotspot-association-rule-min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7.png"/><Relationship Id="rId4" Type="http://schemas.openxmlformats.org/officeDocument/2006/relationships/image" Target="../media/image5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50.png"/><Relationship Id="rId4" Type="http://schemas.openxmlformats.org/officeDocument/2006/relationships/image" Target="../media/image12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6.png"/><Relationship Id="rId4" Type="http://schemas.openxmlformats.org/officeDocument/2006/relationships/image" Target="../media/image12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1" type="subTitle"/>
          </p:nvPr>
        </p:nvSpPr>
        <p:spPr>
          <a:xfrm>
            <a:off x="599675" y="4779050"/>
            <a:ext cx="4130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</a:rPr>
              <a:t>布丁布丁吃布丁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2019年8月9日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77" name="Google Shape;377;p5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WEKA簡介與實作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Chapter 2.</a:t>
            </a:r>
            <a:r>
              <a:rPr b="0" lang="zh-TW" sz="3200"/>
              <a:t> </a:t>
            </a:r>
            <a:endParaRPr b="0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探索性與比較性分析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66"/>
          <p:cNvGrpSpPr/>
          <p:nvPr/>
        </p:nvGrpSpPr>
        <p:grpSpPr>
          <a:xfrm>
            <a:off x="2178093" y="1966084"/>
            <a:ext cx="4787821" cy="3304801"/>
            <a:chOff x="721377" y="1491359"/>
            <a:chExt cx="7345538" cy="5070268"/>
          </a:xfrm>
        </p:grpSpPr>
        <p:pic>
          <p:nvPicPr>
            <p:cNvPr id="490" name="Google Shape;490;p66" title="年齡與平均月收入散佈圖"/>
            <p:cNvPicPr preferRelativeResize="0"/>
            <p:nvPr/>
          </p:nvPicPr>
          <p:blipFill rotWithShape="1">
            <a:blip r:embed="rId3">
              <a:alphaModFix/>
            </a:blip>
            <a:srcRect b="4612" l="4639" r="17253" t="8196"/>
            <a:stretch/>
          </p:blipFill>
          <p:spPr>
            <a:xfrm>
              <a:off x="721377" y="1491359"/>
              <a:ext cx="7345538" cy="5070268"/>
            </a:xfrm>
            <a:prstGeom prst="rect">
              <a:avLst/>
            </a:prstGeom>
            <a:noFill/>
            <a:ln cap="flat" cmpd="sng" w="28575">
              <a:solidFill>
                <a:srgbClr val="9BBB5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91" name="Google Shape;491;p66"/>
            <p:cNvSpPr/>
            <p:nvPr/>
          </p:nvSpPr>
          <p:spPr>
            <a:xfrm>
              <a:off x="3683200" y="4101025"/>
              <a:ext cx="711300" cy="881400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6"/>
            <p:cNvSpPr/>
            <p:nvPr/>
          </p:nvSpPr>
          <p:spPr>
            <a:xfrm>
              <a:off x="5793925" y="3563075"/>
              <a:ext cx="711300" cy="578700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6"/>
            <p:cNvSpPr/>
            <p:nvPr/>
          </p:nvSpPr>
          <p:spPr>
            <a:xfrm>
              <a:off x="6889800" y="2799575"/>
              <a:ext cx="711300" cy="578700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4" name="Google Shape;494;p66"/>
            <p:cNvCxnSpPr/>
            <p:nvPr/>
          </p:nvCxnSpPr>
          <p:spPr>
            <a:xfrm flipH="1" rot="10800000">
              <a:off x="4169025" y="3863875"/>
              <a:ext cx="1920600" cy="678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495" name="Google Shape;495;p66"/>
            <p:cNvSpPr/>
            <p:nvPr/>
          </p:nvSpPr>
          <p:spPr>
            <a:xfrm>
              <a:off x="3948525" y="4421571"/>
              <a:ext cx="248454" cy="274200"/>
            </a:xfrm>
            <a:prstGeom prst="flowChartDecision">
              <a:avLst/>
            </a:prstGeom>
            <a:solidFill>
              <a:srgbClr val="F79646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6"/>
            <p:cNvSpPr/>
            <p:nvPr/>
          </p:nvSpPr>
          <p:spPr>
            <a:xfrm>
              <a:off x="6025350" y="3715321"/>
              <a:ext cx="248454" cy="274200"/>
            </a:xfrm>
            <a:prstGeom prst="flowChartDecision">
              <a:avLst/>
            </a:prstGeom>
            <a:solidFill>
              <a:srgbClr val="F79646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6"/>
            <p:cNvSpPr/>
            <p:nvPr/>
          </p:nvSpPr>
          <p:spPr>
            <a:xfrm>
              <a:off x="7143875" y="2951821"/>
              <a:ext cx="248454" cy="274200"/>
            </a:xfrm>
            <a:prstGeom prst="flowChartDecision">
              <a:avLst/>
            </a:prstGeom>
            <a:solidFill>
              <a:srgbClr val="F79646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9" name="Google Shape;499;p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K平均法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</a:rPr>
              <a:t>演算法目標</a:t>
            </a:r>
            <a:endParaRPr/>
          </a:p>
        </p:txBody>
      </p:sp>
      <p:sp>
        <p:nvSpPr>
          <p:cNvPr id="500" name="Google Shape;500;p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6"/>
          <p:cNvSpPr/>
          <p:nvPr/>
        </p:nvSpPr>
        <p:spPr>
          <a:xfrm>
            <a:off x="2466476" y="4162375"/>
            <a:ext cx="1316100" cy="491100"/>
          </a:xfrm>
          <a:prstGeom prst="wedgeRoundRectCallout">
            <a:avLst>
              <a:gd fmla="val 84930" name="adj1"/>
              <a:gd fmla="val -81012" name="adj2"/>
              <a:gd fmla="val 0" name="adj3"/>
            </a:avLst>
          </a:prstGeom>
          <a:solidFill>
            <a:srgbClr val="F7964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距離短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2" name="Google Shape;502;p66"/>
          <p:cNvSpPr/>
          <p:nvPr/>
        </p:nvSpPr>
        <p:spPr>
          <a:xfrm>
            <a:off x="5006451" y="4162375"/>
            <a:ext cx="1316100" cy="491100"/>
          </a:xfrm>
          <a:prstGeom prst="wedgeRoundRectCallout">
            <a:avLst>
              <a:gd fmla="val -41249" name="adj1"/>
              <a:gd fmla="val -11584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距離長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3" name="Google Shape;503;p66"/>
          <p:cNvSpPr txBox="1"/>
          <p:nvPr/>
        </p:nvSpPr>
        <p:spPr>
          <a:xfrm>
            <a:off x="36900" y="5341550"/>
            <a:ext cx="9070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將資料點分成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個分群</a:t>
            </a:r>
            <a:b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各分群的</a:t>
            </a:r>
            <a:r>
              <a:rPr lang="zh-TW" sz="2400" u="sng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群集中心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與其資料點距離最短、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群集之間距離最長</a:t>
            </a:r>
            <a:endParaRPr sz="24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5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2. 執行關聯規則探勘 (5/6)</a:t>
            </a:r>
            <a:endParaRPr/>
          </a:p>
        </p:txBody>
      </p:sp>
      <p:sp>
        <p:nvSpPr>
          <p:cNvPr id="1848" name="Google Shape;1848;p15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56"/>
          <p:cNvSpPr txBox="1"/>
          <p:nvPr>
            <p:ph idx="2" type="body"/>
          </p:nvPr>
        </p:nvSpPr>
        <p:spPr>
          <a:xfrm>
            <a:off x="5206825" y="1791150"/>
            <a:ext cx="3517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>
                <a:solidFill>
                  <a:schemeClr val="dk1"/>
                </a:solidFill>
              </a:rPr>
              <a:t> 開始執行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增加新的探勘結果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7"/>
            </a:pPr>
            <a:r>
              <a:rPr lang="zh-TW">
                <a:solidFill>
                  <a:srgbClr val="FF0000"/>
                </a:solidFill>
              </a:rPr>
              <a:t>Associator output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探勘結果細節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0" name="Google Shape;1850;p1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51" name="Google Shape;1851;p15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2" name="Google Shape;185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177250"/>
            <a:ext cx="4580124" cy="39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156"/>
          <p:cNvSpPr/>
          <p:nvPr/>
        </p:nvSpPr>
        <p:spPr>
          <a:xfrm>
            <a:off x="580325" y="3094250"/>
            <a:ext cx="43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54" name="Google Shape;1854;p156"/>
          <p:cNvSpPr/>
          <p:nvPr/>
        </p:nvSpPr>
        <p:spPr>
          <a:xfrm>
            <a:off x="580325" y="3938600"/>
            <a:ext cx="761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55" name="Google Shape;1855;p156"/>
          <p:cNvSpPr/>
          <p:nvPr/>
        </p:nvSpPr>
        <p:spPr>
          <a:xfrm>
            <a:off x="1518500" y="3291900"/>
            <a:ext cx="3416100" cy="1862700"/>
          </a:xfrm>
          <a:prstGeom prst="roundRect">
            <a:avLst>
              <a:gd fmla="val 4604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56" name="Google Shape;1856;p156"/>
          <p:cNvSpPr/>
          <p:nvPr/>
        </p:nvSpPr>
        <p:spPr>
          <a:xfrm>
            <a:off x="1012325" y="23174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857" name="Google Shape;1857;p156"/>
          <p:cNvSpPr/>
          <p:nvPr/>
        </p:nvSpPr>
        <p:spPr>
          <a:xfrm>
            <a:off x="739325" y="4450567"/>
            <a:ext cx="602400" cy="594600"/>
          </a:xfrm>
          <a:prstGeom prst="wedgeEllipseCallout">
            <a:avLst>
              <a:gd fmla="val -24780" name="adj1"/>
              <a:gd fmla="val -9728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858" name="Google Shape;1858;p156"/>
          <p:cNvSpPr/>
          <p:nvPr/>
        </p:nvSpPr>
        <p:spPr>
          <a:xfrm>
            <a:off x="3065975" y="2630517"/>
            <a:ext cx="602400" cy="594600"/>
          </a:xfrm>
          <a:prstGeom prst="wedgeEllipseCallout">
            <a:avLst>
              <a:gd fmla="val -54370" name="adj1"/>
              <a:gd fmla="val 7785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9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5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關聯規則探勘結果</a:t>
            </a:r>
            <a:endParaRPr/>
          </a:p>
        </p:txBody>
      </p:sp>
      <p:sp>
        <p:nvSpPr>
          <p:cNvPr id="1865" name="Google Shape;1865;p15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5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15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868" name="Google Shape;1868;p15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9" name="Google Shape;1869;p157"/>
          <p:cNvPicPr preferRelativeResize="0"/>
          <p:nvPr/>
        </p:nvPicPr>
        <p:blipFill rotWithShape="1">
          <a:blip r:embed="rId3">
            <a:alphaModFix/>
          </a:blip>
          <a:srcRect b="25315" l="14126" r="0" t="21810"/>
          <a:stretch/>
        </p:blipFill>
        <p:spPr>
          <a:xfrm>
            <a:off x="2001200" y="2019750"/>
            <a:ext cx="5141601" cy="2120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870" name="Google Shape;1870;p157"/>
          <p:cNvGraphicFramePr/>
          <p:nvPr/>
        </p:nvGraphicFramePr>
        <p:xfrm>
          <a:off x="1400563" y="484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{B6AEE2BE-68D6-4735-9BDC-61EDAB9E41CF}</a:tableStyleId>
              </a:tblPr>
              <a:tblGrid>
                <a:gridCol w="2323625"/>
                <a:gridCol w="1503450"/>
                <a:gridCol w="1257900"/>
                <a:gridCol w="1257900"/>
              </a:tblGrid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LHS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前提規則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RHS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結果規則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conf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信賴度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lift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增益度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FatEdu &gt; 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父親教育程度大於2)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School=GP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學校為GP)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0.77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1.18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1871" name="Google Shape;1871;p157"/>
          <p:cNvSpPr/>
          <p:nvPr/>
        </p:nvSpPr>
        <p:spPr>
          <a:xfrm>
            <a:off x="2141800" y="3455450"/>
            <a:ext cx="4603800" cy="316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72" name="Google Shape;1872;p157"/>
          <p:cNvSpPr/>
          <p:nvPr/>
        </p:nvSpPr>
        <p:spPr>
          <a:xfrm flipH="1" rot="5400000">
            <a:off x="4113925" y="4149679"/>
            <a:ext cx="916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5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0" name="Google Shape;1880;p1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</a:t>
            </a:r>
            <a:r>
              <a:rPr lang="zh-TW"/>
              <a:t>2</a:t>
            </a:r>
            <a:r>
              <a:rPr lang="zh-TW"/>
              <a:t>a. </a:t>
            </a:r>
            <a:r>
              <a:rPr lang="zh-TW"/>
              <a:t>分析School=GP</a:t>
            </a:r>
            <a:endParaRPr/>
          </a:p>
        </p:txBody>
      </p:sp>
      <p:sp>
        <p:nvSpPr>
          <p:cNvPr id="1881" name="Google Shape;1881;p15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58"/>
          <p:cNvSpPr/>
          <p:nvPr/>
        </p:nvSpPr>
        <p:spPr>
          <a:xfrm>
            <a:off x="6876825" y="499717"/>
            <a:ext cx="838200" cy="583200"/>
          </a:xfrm>
          <a:prstGeom prst="roundRect">
            <a:avLst>
              <a:gd fmla="val 16667" name="adj"/>
            </a:avLst>
          </a:prstGeom>
          <a:solidFill>
            <a:srgbClr val="F7964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GP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883" name="Google Shape;1883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969769"/>
            <a:ext cx="3699949" cy="4354556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15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5" name="Google Shape;1885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238" y="1791150"/>
            <a:ext cx="4237511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158"/>
          <p:cNvSpPr/>
          <p:nvPr/>
        </p:nvSpPr>
        <p:spPr>
          <a:xfrm>
            <a:off x="871550" y="5093825"/>
            <a:ext cx="1242300" cy="583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87" name="Google Shape;1887;p158"/>
          <p:cNvSpPr/>
          <p:nvPr/>
        </p:nvSpPr>
        <p:spPr>
          <a:xfrm>
            <a:off x="5582100" y="3026875"/>
            <a:ext cx="2955300" cy="2742900"/>
          </a:xfrm>
          <a:prstGeom prst="roundRect">
            <a:avLst>
              <a:gd fmla="val 684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88" name="Google Shape;1888;p158"/>
          <p:cNvSpPr/>
          <p:nvPr/>
        </p:nvSpPr>
        <p:spPr>
          <a:xfrm>
            <a:off x="476250" y="3771400"/>
            <a:ext cx="3845100" cy="1060200"/>
          </a:xfrm>
          <a:prstGeom prst="wedgeRoundRectCallout">
            <a:avLst>
              <a:gd fmla="val -28387" name="adj1"/>
              <a:gd fmla="val 6946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target: last (School)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targetIndex: </a:t>
            </a:r>
            <a:r>
              <a:rPr b="1" lang="zh-TW" sz="2400">
                <a:solidFill>
                  <a:srgbClr val="FF0000"/>
                </a:solidFill>
              </a:rPr>
              <a:t>first</a:t>
            </a:r>
            <a:r>
              <a:rPr b="1" lang="zh-TW" sz="2400"/>
              <a:t> </a:t>
            </a:r>
            <a:r>
              <a:rPr lang="zh-TW" sz="2400"/>
              <a:t>(GP)</a:t>
            </a:r>
            <a:endParaRPr sz="2400"/>
          </a:p>
        </p:txBody>
      </p:sp>
      <p:sp>
        <p:nvSpPr>
          <p:cNvPr id="1889" name="Google Shape;1889;p158"/>
          <p:cNvSpPr/>
          <p:nvPr/>
        </p:nvSpPr>
        <p:spPr>
          <a:xfrm flipH="1">
            <a:off x="2265025" y="5123075"/>
            <a:ext cx="3165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5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97" name="Google Shape;1897;p1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</a:t>
            </a:r>
            <a:r>
              <a:rPr lang="zh-TW"/>
              <a:t>2</a:t>
            </a:r>
            <a:r>
              <a:rPr lang="zh-TW"/>
              <a:t>b. 分析School=MS</a:t>
            </a:r>
            <a:endParaRPr/>
          </a:p>
        </p:txBody>
      </p:sp>
      <p:sp>
        <p:nvSpPr>
          <p:cNvPr id="1898" name="Google Shape;1898;p15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59"/>
          <p:cNvSpPr/>
          <p:nvPr/>
        </p:nvSpPr>
        <p:spPr>
          <a:xfrm>
            <a:off x="6876825" y="499717"/>
            <a:ext cx="838200" cy="58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rgbClr val="FFFFFF"/>
                </a:solidFill>
              </a:rPr>
              <a:t>MS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00" name="Google Shape;1900;p15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1" name="Google Shape;1901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969775"/>
            <a:ext cx="3699949" cy="435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238" y="1791150"/>
            <a:ext cx="4237510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3" name="Google Shape;1903;p159"/>
          <p:cNvSpPr/>
          <p:nvPr/>
        </p:nvSpPr>
        <p:spPr>
          <a:xfrm>
            <a:off x="871550" y="5093825"/>
            <a:ext cx="1164300" cy="583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04" name="Google Shape;1904;p159"/>
          <p:cNvSpPr/>
          <p:nvPr/>
        </p:nvSpPr>
        <p:spPr>
          <a:xfrm>
            <a:off x="5582100" y="3026875"/>
            <a:ext cx="2955300" cy="2742900"/>
          </a:xfrm>
          <a:prstGeom prst="roundRect">
            <a:avLst>
              <a:gd fmla="val 684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05" name="Google Shape;1905;p159"/>
          <p:cNvSpPr/>
          <p:nvPr/>
        </p:nvSpPr>
        <p:spPr>
          <a:xfrm>
            <a:off x="476250" y="3771400"/>
            <a:ext cx="3699900" cy="1060200"/>
          </a:xfrm>
          <a:prstGeom prst="wedgeRoundRectCallout">
            <a:avLst>
              <a:gd fmla="val -28387" name="adj1"/>
              <a:gd fmla="val 6946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target: last (School)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targetIndex: </a:t>
            </a:r>
            <a:r>
              <a:rPr b="1" lang="zh-TW" sz="2400">
                <a:solidFill>
                  <a:srgbClr val="FF0000"/>
                </a:solidFill>
              </a:rPr>
              <a:t>2</a:t>
            </a:r>
            <a:r>
              <a:rPr lang="zh-TW" sz="2400"/>
              <a:t> (MS)</a:t>
            </a:r>
            <a:endParaRPr sz="2400"/>
          </a:p>
        </p:txBody>
      </p:sp>
      <p:sp>
        <p:nvSpPr>
          <p:cNvPr id="1906" name="Google Shape;1906;p159"/>
          <p:cNvSpPr/>
          <p:nvPr/>
        </p:nvSpPr>
        <p:spPr>
          <a:xfrm flipH="1">
            <a:off x="2359900" y="5123075"/>
            <a:ext cx="3165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13" name="Google Shape;1913;p16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兩間學校的學生各自的關聯規則</a:t>
            </a:r>
            <a:endParaRPr/>
          </a:p>
        </p:txBody>
      </p:sp>
      <p:sp>
        <p:nvSpPr>
          <p:cNvPr id="1914" name="Google Shape;1914;p16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5" name="Google Shape;1915;p160"/>
          <p:cNvGrpSpPr/>
          <p:nvPr/>
        </p:nvGrpSpPr>
        <p:grpSpPr>
          <a:xfrm>
            <a:off x="-1022688" y="1313553"/>
            <a:ext cx="11197303" cy="3982003"/>
            <a:chOff x="-1501250" y="2068250"/>
            <a:chExt cx="12054369" cy="3860400"/>
          </a:xfrm>
        </p:grpSpPr>
        <p:pic>
          <p:nvPicPr>
            <p:cNvPr id="1916" name="Google Shape;1916;p1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3275" y="2068250"/>
              <a:ext cx="6639844" cy="38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7" name="Google Shape;1917;p1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01250" y="2068250"/>
              <a:ext cx="6475500" cy="3860400"/>
            </a:xfrm>
            <a:prstGeom prst="parallelogram">
              <a:avLst>
                <a:gd fmla="val 25000" name="adj"/>
              </a:avLst>
            </a:prstGeom>
            <a:noFill/>
            <a:ln>
              <a:noFill/>
            </a:ln>
          </p:spPr>
        </p:pic>
      </p:grpSp>
      <p:sp>
        <p:nvSpPr>
          <p:cNvPr id="1918" name="Google Shape;1918;p160"/>
          <p:cNvSpPr/>
          <p:nvPr/>
        </p:nvSpPr>
        <p:spPr>
          <a:xfrm>
            <a:off x="1413225" y="2866425"/>
            <a:ext cx="2676900" cy="2289300"/>
          </a:xfrm>
          <a:prstGeom prst="roundRect">
            <a:avLst>
              <a:gd fmla="val 7805" name="adj"/>
            </a:avLst>
          </a:prstGeom>
          <a:solidFill>
            <a:srgbClr val="FFFFFF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雙親的教育程度較高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不太旅遊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大多住在市區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……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9" name="Google Shape;1919;p160"/>
          <p:cNvSpPr/>
          <p:nvPr/>
        </p:nvSpPr>
        <p:spPr>
          <a:xfrm>
            <a:off x="2246475" y="2363325"/>
            <a:ext cx="1010400" cy="653700"/>
          </a:xfrm>
          <a:prstGeom prst="roundRect">
            <a:avLst>
              <a:gd fmla="val 16667" name="adj"/>
            </a:avLst>
          </a:prstGeom>
          <a:solidFill>
            <a:srgbClr val="F7964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</a:rPr>
              <a:t>GP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920" name="Google Shape;1920;p160"/>
          <p:cNvSpPr/>
          <p:nvPr/>
        </p:nvSpPr>
        <p:spPr>
          <a:xfrm>
            <a:off x="6232500" y="2962550"/>
            <a:ext cx="2676900" cy="2193300"/>
          </a:xfrm>
          <a:prstGeom prst="roundRect">
            <a:avLst>
              <a:gd fmla="val 7805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雙親的教育程度較低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大多住在郊區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icrosoft JhengHei"/>
              <a:buChar char="●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大多不上網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…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21" name="Google Shape;1921;p160"/>
          <p:cNvSpPr/>
          <p:nvPr/>
        </p:nvSpPr>
        <p:spPr>
          <a:xfrm>
            <a:off x="7065757" y="2459450"/>
            <a:ext cx="1010400" cy="653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FFFF"/>
                </a:solidFill>
              </a:rPr>
              <a:t>MS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1922" name="Google Shape;1922;p160"/>
          <p:cNvSpPr txBox="1"/>
          <p:nvPr>
            <p:ph type="title"/>
          </p:nvPr>
        </p:nvSpPr>
        <p:spPr>
          <a:xfrm rot="309809">
            <a:off x="868833" y="5548293"/>
            <a:ext cx="2866733" cy="64281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來制訂招生策略和</a:t>
            </a:r>
            <a:endParaRPr sz="2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校園發展計劃！</a:t>
            </a:r>
            <a:endParaRPr sz="2300"/>
          </a:p>
        </p:txBody>
      </p:sp>
      <p:pic>
        <p:nvPicPr>
          <p:cNvPr id="1923" name="Google Shape;1923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75" y="4442925"/>
            <a:ext cx="1850825" cy="19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8">
            <a:off x="5044325" y="4547199"/>
            <a:ext cx="1850825" cy="183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31" name="Google Shape;1931;p16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http://www.shujuren.org/article/827.html</a:t>
            </a:r>
            <a:r>
              <a:rPr lang="zh-TW"/>
              <a:t> </a:t>
            </a:r>
            <a:endParaRPr/>
          </a:p>
        </p:txBody>
      </p:sp>
      <p:pic>
        <p:nvPicPr>
          <p:cNvPr id="1932" name="Google Shape;1932;p161"/>
          <p:cNvPicPr preferRelativeResize="0"/>
          <p:nvPr/>
        </p:nvPicPr>
        <p:blipFill rotWithShape="1">
          <a:blip r:embed="rId4">
            <a:alphaModFix/>
          </a:blip>
          <a:srcRect b="0" l="0" r="655" t="0"/>
          <a:stretch/>
        </p:blipFill>
        <p:spPr>
          <a:xfrm>
            <a:off x="12100" y="2085975"/>
            <a:ext cx="4220300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61"/>
          <p:cNvSpPr/>
          <p:nvPr/>
        </p:nvSpPr>
        <p:spPr>
          <a:xfrm>
            <a:off x="0" y="0"/>
            <a:ext cx="4232400" cy="2118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我到底看了什麼？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34" name="Google Shape;1934;p161"/>
          <p:cNvSpPr txBox="1"/>
          <p:nvPr/>
        </p:nvSpPr>
        <p:spPr>
          <a:xfrm>
            <a:off x="4232400" y="1429750"/>
            <a:ext cx="49116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歡迎發問</a:t>
            </a:r>
            <a:endParaRPr b="1"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35" name="Google Shape;1935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0" y="0"/>
            <a:ext cx="302350" cy="65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7"/>
          <p:cNvSpPr txBox="1"/>
          <p:nvPr>
            <p:ph idx="1" type="body"/>
          </p:nvPr>
        </p:nvSpPr>
        <p:spPr>
          <a:xfrm>
            <a:off x="476250" y="1983800"/>
            <a:ext cx="8191500" cy="4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群集中心即是每個分群的</a:t>
            </a:r>
            <a:r>
              <a:rPr b="1" lang="zh-TW">
                <a:solidFill>
                  <a:srgbClr val="FF0000"/>
                </a:solidFill>
              </a:rPr>
              <a:t>平均數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10" name="Google Shape;510;p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1" name="Google Shape;511;p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群集中心</a:t>
            </a:r>
            <a:endParaRPr/>
          </a:p>
        </p:txBody>
      </p:sp>
      <p:sp>
        <p:nvSpPr>
          <p:cNvPr id="512" name="Google Shape;512;p6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67"/>
          <p:cNvGrpSpPr/>
          <p:nvPr/>
        </p:nvGrpSpPr>
        <p:grpSpPr>
          <a:xfrm>
            <a:off x="2318343" y="2710858"/>
            <a:ext cx="4507311" cy="3496492"/>
            <a:chOff x="1310575" y="1618912"/>
            <a:chExt cx="6134899" cy="4759075"/>
          </a:xfrm>
        </p:grpSpPr>
        <p:pic>
          <p:nvPicPr>
            <p:cNvPr id="514" name="Google Shape;514;p67" title="年齡與平均月收入散佈圖"/>
            <p:cNvPicPr preferRelativeResize="0"/>
            <p:nvPr/>
          </p:nvPicPr>
          <p:blipFill rotWithShape="1">
            <a:blip r:embed="rId3">
              <a:alphaModFix/>
            </a:blip>
            <a:srcRect b="12524" l="13907" r="53414" t="46480"/>
            <a:stretch/>
          </p:blipFill>
          <p:spPr>
            <a:xfrm>
              <a:off x="1310575" y="1618912"/>
              <a:ext cx="6134899" cy="4759075"/>
            </a:xfrm>
            <a:prstGeom prst="rect">
              <a:avLst/>
            </a:prstGeom>
            <a:noFill/>
            <a:ln cap="flat" cmpd="sng" w="28575">
              <a:solidFill>
                <a:srgbClr val="9BBB59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15" name="Google Shape;515;p67"/>
            <p:cNvSpPr/>
            <p:nvPr/>
          </p:nvSpPr>
          <p:spPr>
            <a:xfrm>
              <a:off x="6117850" y="3046940"/>
              <a:ext cx="469000" cy="517619"/>
            </a:xfrm>
            <a:prstGeom prst="flowChartDecision">
              <a:avLst/>
            </a:prstGeom>
            <a:solidFill>
              <a:srgbClr val="F79646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6" name="Google Shape;516;p67"/>
            <p:cNvCxnSpPr/>
            <p:nvPr/>
          </p:nvCxnSpPr>
          <p:spPr>
            <a:xfrm flipH="1" rot="10800000">
              <a:off x="6191400" y="3310300"/>
              <a:ext cx="158100" cy="3729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7" name="Google Shape;517;p67"/>
            <p:cNvCxnSpPr/>
            <p:nvPr/>
          </p:nvCxnSpPr>
          <p:spPr>
            <a:xfrm>
              <a:off x="6338275" y="2722875"/>
              <a:ext cx="11400" cy="598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18" name="Google Shape;518;p67"/>
            <p:cNvCxnSpPr/>
            <p:nvPr/>
          </p:nvCxnSpPr>
          <p:spPr>
            <a:xfrm flipH="1">
              <a:off x="6349550" y="2903625"/>
              <a:ext cx="237300" cy="406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9" name="Google Shape;519;p67"/>
            <p:cNvSpPr/>
            <p:nvPr/>
          </p:nvSpPr>
          <p:spPr>
            <a:xfrm>
              <a:off x="5716875" y="2146650"/>
              <a:ext cx="1355700" cy="20451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7"/>
            <p:cNvSpPr/>
            <p:nvPr/>
          </p:nvSpPr>
          <p:spPr>
            <a:xfrm>
              <a:off x="3916025" y="2787450"/>
              <a:ext cx="1542300" cy="763500"/>
            </a:xfrm>
            <a:prstGeom prst="wedgeRoundRectCallout">
              <a:avLst>
                <a:gd fmla="val 84056" name="adj1"/>
                <a:gd fmla="val 13576" name="adj2"/>
                <a:gd fmla="val 0" name="adj3"/>
              </a:avLst>
            </a:prstGeom>
            <a:solidFill>
              <a:srgbClr val="F79646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>
                  <a:solidFill>
                    <a:srgbClr val="FFFFFF"/>
                  </a:solidFill>
                </a:rPr>
                <a:t>中心</a:t>
              </a:r>
              <a:endParaRPr sz="3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7" name="Google Shape;527;p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K平均法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演算法流程 (1/2)</a:t>
            </a:r>
            <a:endParaRPr/>
          </a:p>
        </p:txBody>
      </p:sp>
      <p:sp>
        <p:nvSpPr>
          <p:cNvPr id="528" name="Google Shape;528;p6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8"/>
          <p:cNvSpPr/>
          <p:nvPr/>
        </p:nvSpPr>
        <p:spPr>
          <a:xfrm>
            <a:off x="704850" y="3252600"/>
            <a:ext cx="352800" cy="35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8"/>
          <p:cNvSpPr txBox="1"/>
          <p:nvPr/>
        </p:nvSpPr>
        <p:spPr>
          <a:xfrm>
            <a:off x="829050" y="1783075"/>
            <a:ext cx="78387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輸入：</a:t>
            </a:r>
            <a:r>
              <a:rPr b="1" lang="zh-TW" sz="22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資料集合、使用者定義之群集數量</a:t>
            </a:r>
            <a:r>
              <a:rPr b="1" i="1" lang="zh-TW" sz="22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</a:t>
            </a:r>
            <a:endParaRPr b="1" i="1" sz="22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輸出：</a:t>
            </a:r>
            <a:r>
              <a:rPr b="1" i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</a:t>
            </a:r>
            <a:r>
              <a:rPr b="1" lang="zh-TW" sz="22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個互不交集的群集</a:t>
            </a:r>
            <a:endParaRPr b="1" sz="22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ymbol"/>
              <a:buAutoNum type="arabicPeriod"/>
            </a:pP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隨機從資料集合中選擇任</a:t>
            </a:r>
            <a:r>
              <a:rPr i="1" lang="zh-TW" sz="20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</a:t>
            </a:r>
            <a:r>
              <a:rPr lang="zh-TW" sz="20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個資料點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當作起始</a:t>
            </a:r>
            <a:r>
              <a:rPr i="1"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群的群集中心</a:t>
            </a:r>
            <a:endParaRPr sz="2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ymbol"/>
              <a:buAutoNum type="arabicPeriod"/>
            </a:pP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</a:t>
            </a:r>
            <a:r>
              <a:rPr lang="zh-TW" sz="20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相似度計算公式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，將資料點分別歸屬到距其最近之群集中心所屬的群集，形成</a:t>
            </a:r>
            <a:r>
              <a:rPr i="1" lang="zh-TW" sz="20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k</a:t>
            </a:r>
            <a:r>
              <a:rPr lang="zh-TW" sz="2000" u="sng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個群集</a:t>
            </a: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sz="2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JhengHei"/>
              <a:buAutoNum type="arabicPeriod"/>
            </a:pP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利用各群集中所含的資料點，重新計算各群集之群集中心點</a:t>
            </a:r>
            <a:endParaRPr sz="2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icrosoft JhengHei"/>
              <a:buAutoNum type="arabicPeriod"/>
            </a:pP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條件判斷：</a:t>
            </a:r>
            <a:endParaRPr sz="2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ymbol"/>
              <a:buAutoNum type="alphaLcPeriod"/>
            </a:pP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假如由步驟3所得到各群之群集中心與之前所計算之群集中心相同，則表示分群結果已穩定，並結束此處理程序並輸出各群結果</a:t>
            </a:r>
            <a:endParaRPr sz="20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Noto Symbol"/>
              <a:buAutoNum type="alphaLcPeriod"/>
            </a:pPr>
            <a:r>
              <a:rPr lang="zh-TW" sz="20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否則回到步驟2繼續執行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31" name="Google Shape;531;p68"/>
          <p:cNvCxnSpPr>
            <a:stCxn id="532" idx="2"/>
            <a:endCxn id="533" idx="2"/>
          </p:cNvCxnSpPr>
          <p:nvPr/>
        </p:nvCxnSpPr>
        <p:spPr>
          <a:xfrm rot="10800000">
            <a:off x="829200" y="3317800"/>
            <a:ext cx="426900" cy="2562300"/>
          </a:xfrm>
          <a:prstGeom prst="bentConnector3">
            <a:avLst>
              <a:gd fmla="val 202470" name="adj1"/>
            </a:avLst>
          </a:prstGeom>
          <a:noFill/>
          <a:ln cap="flat" cmpd="sng" w="28575">
            <a:solidFill>
              <a:srgbClr val="1F49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68"/>
          <p:cNvSpPr/>
          <p:nvPr/>
        </p:nvSpPr>
        <p:spPr>
          <a:xfrm>
            <a:off x="1256100" y="5703700"/>
            <a:ext cx="352800" cy="3528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8"/>
          <p:cNvSpPr/>
          <p:nvPr/>
        </p:nvSpPr>
        <p:spPr>
          <a:xfrm>
            <a:off x="829050" y="3141375"/>
            <a:ext cx="352800" cy="3528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9"/>
          <p:cNvSpPr txBox="1"/>
          <p:nvPr>
            <p:ph idx="1" type="body"/>
          </p:nvPr>
        </p:nvSpPr>
        <p:spPr>
          <a:xfrm>
            <a:off x="952532" y="1758446"/>
            <a:ext cx="3728400" cy="43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69"/>
          <p:cNvGrpSpPr/>
          <p:nvPr/>
        </p:nvGrpSpPr>
        <p:grpSpPr>
          <a:xfrm>
            <a:off x="950830" y="1697772"/>
            <a:ext cx="3731974" cy="2373316"/>
            <a:chOff x="860806" y="2158800"/>
            <a:chExt cx="7422383" cy="4656300"/>
          </a:xfrm>
        </p:grpSpPr>
        <p:pic>
          <p:nvPicPr>
            <p:cNvPr id="541" name="Google Shape;541;p69" title="年齡與平均月收入散佈圖"/>
            <p:cNvPicPr preferRelativeResize="0"/>
            <p:nvPr/>
          </p:nvPicPr>
          <p:blipFill rotWithShape="1">
            <a:blip r:embed="rId3">
              <a:alphaModFix/>
            </a:blip>
            <a:srcRect b="12494" l="14222" r="14557" t="15240"/>
            <a:stretch/>
          </p:blipFill>
          <p:spPr>
            <a:xfrm>
              <a:off x="860806" y="2158800"/>
              <a:ext cx="7422383" cy="46563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42" name="Google Shape;542;p69"/>
            <p:cNvSpPr/>
            <p:nvPr/>
          </p:nvSpPr>
          <p:spPr>
            <a:xfrm>
              <a:off x="5858925" y="4066925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9"/>
            <p:cNvSpPr/>
            <p:nvPr/>
          </p:nvSpPr>
          <p:spPr>
            <a:xfrm>
              <a:off x="5639725" y="4262625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9"/>
            <p:cNvSpPr/>
            <p:nvPr/>
          </p:nvSpPr>
          <p:spPr>
            <a:xfrm>
              <a:off x="6814025" y="3260550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6" name="Google Shape;546;p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K平均法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演算法流程 (2/2)</a:t>
            </a:r>
            <a:endParaRPr/>
          </a:p>
        </p:txBody>
      </p:sp>
      <p:sp>
        <p:nvSpPr>
          <p:cNvPr id="547" name="Google Shape;547;p6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69"/>
          <p:cNvGrpSpPr/>
          <p:nvPr/>
        </p:nvGrpSpPr>
        <p:grpSpPr>
          <a:xfrm>
            <a:off x="956089" y="4097364"/>
            <a:ext cx="3721583" cy="2334669"/>
            <a:chOff x="1245356" y="1319225"/>
            <a:chExt cx="7422383" cy="4656300"/>
          </a:xfrm>
        </p:grpSpPr>
        <p:pic>
          <p:nvPicPr>
            <p:cNvPr id="550" name="Google Shape;550;p69" title="年齡與平均月收入散佈圖"/>
            <p:cNvPicPr preferRelativeResize="0"/>
            <p:nvPr/>
          </p:nvPicPr>
          <p:blipFill rotWithShape="1">
            <a:blip r:embed="rId3">
              <a:alphaModFix/>
            </a:blip>
            <a:srcRect b="12494" l="14222" r="14557" t="15240"/>
            <a:stretch/>
          </p:blipFill>
          <p:spPr>
            <a:xfrm>
              <a:off x="1245356" y="1319225"/>
              <a:ext cx="7422383" cy="46563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51" name="Google Shape;551;p69"/>
            <p:cNvSpPr/>
            <p:nvPr/>
          </p:nvSpPr>
          <p:spPr>
            <a:xfrm rot="-944271">
              <a:off x="5893174" y="3084396"/>
              <a:ext cx="796353" cy="661892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9"/>
            <p:cNvSpPr/>
            <p:nvPr/>
          </p:nvSpPr>
          <p:spPr>
            <a:xfrm>
              <a:off x="6150900" y="3323550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9"/>
            <p:cNvSpPr/>
            <p:nvPr/>
          </p:nvSpPr>
          <p:spPr>
            <a:xfrm rot="-4502407">
              <a:off x="3358080" y="3860273"/>
              <a:ext cx="1322525" cy="636672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9"/>
            <p:cNvSpPr/>
            <p:nvPr/>
          </p:nvSpPr>
          <p:spPr>
            <a:xfrm>
              <a:off x="3888400" y="4151625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9"/>
            <p:cNvSpPr/>
            <p:nvPr/>
          </p:nvSpPr>
          <p:spPr>
            <a:xfrm rot="-944843">
              <a:off x="7004767" y="2191166"/>
              <a:ext cx="894264" cy="824664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9"/>
            <p:cNvSpPr/>
            <p:nvPr/>
          </p:nvSpPr>
          <p:spPr>
            <a:xfrm>
              <a:off x="7350975" y="2497175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69"/>
          <p:cNvGrpSpPr/>
          <p:nvPr/>
        </p:nvGrpSpPr>
        <p:grpSpPr>
          <a:xfrm>
            <a:off x="4667015" y="1679048"/>
            <a:ext cx="3812878" cy="2391942"/>
            <a:chOff x="860806" y="2158800"/>
            <a:chExt cx="7422383" cy="4656300"/>
          </a:xfrm>
        </p:grpSpPr>
        <p:pic>
          <p:nvPicPr>
            <p:cNvPr id="558" name="Google Shape;558;p69" title="年齡與平均月收入散佈圖"/>
            <p:cNvPicPr preferRelativeResize="0"/>
            <p:nvPr/>
          </p:nvPicPr>
          <p:blipFill rotWithShape="1">
            <a:blip r:embed="rId3">
              <a:alphaModFix/>
            </a:blip>
            <a:srcRect b="12494" l="14222" r="14557" t="15240"/>
            <a:stretch/>
          </p:blipFill>
          <p:spPr>
            <a:xfrm>
              <a:off x="860806" y="2158800"/>
              <a:ext cx="7422383" cy="46563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59" name="Google Shape;559;p69"/>
            <p:cNvSpPr/>
            <p:nvPr/>
          </p:nvSpPr>
          <p:spPr>
            <a:xfrm rot="-944843">
              <a:off x="6620217" y="3030741"/>
              <a:ext cx="894264" cy="824664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9"/>
            <p:cNvSpPr/>
            <p:nvPr/>
          </p:nvSpPr>
          <p:spPr>
            <a:xfrm rot="-944137">
              <a:off x="2988398" y="4243793"/>
              <a:ext cx="2971253" cy="1224348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9"/>
            <p:cNvSpPr/>
            <p:nvPr/>
          </p:nvSpPr>
          <p:spPr>
            <a:xfrm>
              <a:off x="5858925" y="4066925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9"/>
            <p:cNvSpPr/>
            <p:nvPr/>
          </p:nvSpPr>
          <p:spPr>
            <a:xfrm>
              <a:off x="5639725" y="4262625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9"/>
            <p:cNvSpPr/>
            <p:nvPr/>
          </p:nvSpPr>
          <p:spPr>
            <a:xfrm>
              <a:off x="6814025" y="3260550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9"/>
            <p:cNvSpPr/>
            <p:nvPr/>
          </p:nvSpPr>
          <p:spPr>
            <a:xfrm rot="-944076">
              <a:off x="5735951" y="3892589"/>
              <a:ext cx="537647" cy="466522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69"/>
          <p:cNvGrpSpPr/>
          <p:nvPr/>
        </p:nvGrpSpPr>
        <p:grpSpPr>
          <a:xfrm>
            <a:off x="4677395" y="4070923"/>
            <a:ext cx="3792095" cy="2378904"/>
            <a:chOff x="860806" y="2158800"/>
            <a:chExt cx="7422383" cy="4656300"/>
          </a:xfrm>
        </p:grpSpPr>
        <p:pic>
          <p:nvPicPr>
            <p:cNvPr id="566" name="Google Shape;566;p69" title="年齡與平均月收入散佈圖"/>
            <p:cNvPicPr preferRelativeResize="0"/>
            <p:nvPr/>
          </p:nvPicPr>
          <p:blipFill rotWithShape="1">
            <a:blip r:embed="rId3">
              <a:alphaModFix/>
            </a:blip>
            <a:srcRect b="12494" l="14222" r="14557" t="15240"/>
            <a:stretch/>
          </p:blipFill>
          <p:spPr>
            <a:xfrm>
              <a:off x="860806" y="2158800"/>
              <a:ext cx="7422383" cy="4656300"/>
            </a:xfrm>
            <a:prstGeom prst="rect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67" name="Google Shape;567;p69"/>
            <p:cNvSpPr/>
            <p:nvPr/>
          </p:nvSpPr>
          <p:spPr>
            <a:xfrm rot="-944076">
              <a:off x="5735951" y="3892589"/>
              <a:ext cx="537647" cy="466522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9"/>
            <p:cNvSpPr/>
            <p:nvPr/>
          </p:nvSpPr>
          <p:spPr>
            <a:xfrm>
              <a:off x="5858925" y="4066925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9"/>
            <p:cNvSpPr/>
            <p:nvPr/>
          </p:nvSpPr>
          <p:spPr>
            <a:xfrm rot="-944137">
              <a:off x="2988398" y="4243793"/>
              <a:ext cx="2971253" cy="1224348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9"/>
            <p:cNvSpPr/>
            <p:nvPr/>
          </p:nvSpPr>
          <p:spPr>
            <a:xfrm>
              <a:off x="4443300" y="4725025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9"/>
            <p:cNvSpPr/>
            <p:nvPr/>
          </p:nvSpPr>
          <p:spPr>
            <a:xfrm rot="-944843">
              <a:off x="6620217" y="3030741"/>
              <a:ext cx="894264" cy="824664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9"/>
            <p:cNvSpPr/>
            <p:nvPr/>
          </p:nvSpPr>
          <p:spPr>
            <a:xfrm>
              <a:off x="6966425" y="3336750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9"/>
            <p:cNvSpPr/>
            <p:nvPr/>
          </p:nvSpPr>
          <p:spPr>
            <a:xfrm>
              <a:off x="5639725" y="4262625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9"/>
            <p:cNvSpPr/>
            <p:nvPr/>
          </p:nvSpPr>
          <p:spPr>
            <a:xfrm>
              <a:off x="6814025" y="3260550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5" name="Google Shape;575;p69"/>
            <p:cNvCxnSpPr>
              <a:endCxn id="570" idx="3"/>
            </p:cNvCxnSpPr>
            <p:nvPr/>
          </p:nvCxnSpPr>
          <p:spPr>
            <a:xfrm flipH="1">
              <a:off x="4700700" y="4393975"/>
              <a:ext cx="939000" cy="462000"/>
            </a:xfrm>
            <a:prstGeom prst="straightConnector1">
              <a:avLst/>
            </a:prstGeom>
            <a:noFill/>
            <a:ln cap="flat" cmpd="sng" w="38100">
              <a:solidFill>
                <a:srgbClr val="99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76" name="Google Shape;576;p69"/>
          <p:cNvSpPr/>
          <p:nvPr/>
        </p:nvSpPr>
        <p:spPr>
          <a:xfrm>
            <a:off x="4056475" y="5002350"/>
            <a:ext cx="1247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不斷迭代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7" name="Google Shape;577;p69"/>
          <p:cNvSpPr/>
          <p:nvPr/>
        </p:nvSpPr>
        <p:spPr>
          <a:xfrm rot="10800000">
            <a:off x="4241100" y="2622088"/>
            <a:ext cx="661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9"/>
          <p:cNvSpPr/>
          <p:nvPr/>
        </p:nvSpPr>
        <p:spPr>
          <a:xfrm rot="-5400000">
            <a:off x="6291425" y="3736088"/>
            <a:ext cx="661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69"/>
          <p:cNvGrpSpPr/>
          <p:nvPr/>
        </p:nvGrpSpPr>
        <p:grpSpPr>
          <a:xfrm>
            <a:off x="1337751" y="4408511"/>
            <a:ext cx="661761" cy="653279"/>
            <a:chOff x="6367600" y="3728275"/>
            <a:chExt cx="1146900" cy="1132200"/>
          </a:xfrm>
        </p:grpSpPr>
        <p:sp>
          <p:nvSpPr>
            <p:cNvPr id="580" name="Google Shape;580;p69"/>
            <p:cNvSpPr/>
            <p:nvPr/>
          </p:nvSpPr>
          <p:spPr>
            <a:xfrm>
              <a:off x="6367600" y="3728275"/>
              <a:ext cx="1146900" cy="1132200"/>
            </a:xfrm>
            <a:prstGeom prst="ellipse">
              <a:avLst/>
            </a:prstGeom>
            <a:solidFill>
              <a:srgbClr val="9BBB59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581" name="Google Shape;581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59300" y="3927725"/>
              <a:ext cx="763500" cy="76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0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9" name="Google Shape;589;p7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如何選擇分群數量K？</a:t>
            </a:r>
            <a:endParaRPr/>
          </a:p>
        </p:txBody>
      </p:sp>
      <p:grpSp>
        <p:nvGrpSpPr>
          <p:cNvPr id="591" name="Google Shape;591;p70"/>
          <p:cNvGrpSpPr/>
          <p:nvPr/>
        </p:nvGrpSpPr>
        <p:grpSpPr>
          <a:xfrm>
            <a:off x="1620200" y="2049500"/>
            <a:ext cx="5807100" cy="3897900"/>
            <a:chOff x="1983025" y="1667575"/>
            <a:chExt cx="5807100" cy="3897900"/>
          </a:xfrm>
        </p:grpSpPr>
        <p:pic>
          <p:nvPicPr>
            <p:cNvPr id="592" name="Google Shape;592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9173" y="2089764"/>
              <a:ext cx="3842851" cy="2881824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593" name="Google Shape;593;p70"/>
            <p:cNvCxnSpPr/>
            <p:nvPr/>
          </p:nvCxnSpPr>
          <p:spPr>
            <a:xfrm flipH="1">
              <a:off x="3543875" y="1667575"/>
              <a:ext cx="2553300" cy="3897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70"/>
            <p:cNvCxnSpPr/>
            <p:nvPr/>
          </p:nvCxnSpPr>
          <p:spPr>
            <a:xfrm flipH="1">
              <a:off x="1983025" y="2943150"/>
              <a:ext cx="5807100" cy="1167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70"/>
            <p:cNvCxnSpPr/>
            <p:nvPr/>
          </p:nvCxnSpPr>
          <p:spPr>
            <a:xfrm rot="10800000">
              <a:off x="2250125" y="2736975"/>
              <a:ext cx="4863900" cy="1472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70"/>
            <p:cNvCxnSpPr/>
            <p:nvPr/>
          </p:nvCxnSpPr>
          <p:spPr>
            <a:xfrm rot="10800000">
              <a:off x="3905325" y="1701400"/>
              <a:ext cx="1965900" cy="3604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3" name="Google Shape;603;p7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評估分群品質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CH指標</a:t>
            </a:r>
            <a:r>
              <a:rPr b="0" lang="zh-TW" sz="3200">
                <a:solidFill>
                  <a:schemeClr val="dk1"/>
                </a:solidFill>
              </a:rPr>
              <a:t> (Calinski-Harabasz)</a:t>
            </a:r>
            <a:endParaRPr/>
          </a:p>
        </p:txBody>
      </p:sp>
      <p:pic>
        <p:nvPicPr>
          <p:cNvPr id="605" name="Google Shape;605;p71" title="年齡與平均月收入散佈圖"/>
          <p:cNvPicPr preferRelativeResize="0"/>
          <p:nvPr/>
        </p:nvPicPr>
        <p:blipFill rotWithShape="1">
          <a:blip r:embed="rId3">
            <a:alphaModFix/>
          </a:blip>
          <a:srcRect b="12494" l="14222" r="14557" t="15240"/>
          <a:stretch/>
        </p:blipFill>
        <p:spPr>
          <a:xfrm>
            <a:off x="2126278" y="3234625"/>
            <a:ext cx="4891425" cy="30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1"/>
          <p:cNvSpPr/>
          <p:nvPr/>
        </p:nvSpPr>
        <p:spPr>
          <a:xfrm rot="-943228">
            <a:off x="5189194" y="4397983"/>
            <a:ext cx="524831" cy="436234"/>
          </a:xfrm>
          <a:prstGeom prst="ellipse">
            <a:avLst/>
          </a:prstGeom>
          <a:noFill/>
          <a:ln cap="flat" cmpd="sng" w="38100">
            <a:solidFill>
              <a:srgbClr val="F7964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1"/>
          <p:cNvSpPr/>
          <p:nvPr/>
        </p:nvSpPr>
        <p:spPr>
          <a:xfrm>
            <a:off x="5359081" y="4555496"/>
            <a:ext cx="169500" cy="17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1"/>
          <p:cNvSpPr/>
          <p:nvPr/>
        </p:nvSpPr>
        <p:spPr>
          <a:xfrm rot="-4502438">
            <a:off x="3518555" y="4909179"/>
            <a:ext cx="871641" cy="419597"/>
          </a:xfrm>
          <a:prstGeom prst="ellipse">
            <a:avLst/>
          </a:prstGeom>
          <a:noFill/>
          <a:ln cap="flat" cmpd="sng" w="38100">
            <a:solidFill>
              <a:srgbClr val="F7964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1"/>
          <p:cNvSpPr/>
          <p:nvPr/>
        </p:nvSpPr>
        <p:spPr>
          <a:xfrm>
            <a:off x="3868071" y="5101206"/>
            <a:ext cx="169500" cy="17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1"/>
          <p:cNvSpPr/>
          <p:nvPr/>
        </p:nvSpPr>
        <p:spPr>
          <a:xfrm rot="-944466">
            <a:off x="5921801" y="3809264"/>
            <a:ext cx="589404" cy="543540"/>
          </a:xfrm>
          <a:prstGeom prst="ellipse">
            <a:avLst/>
          </a:prstGeom>
          <a:noFill/>
          <a:ln cap="flat" cmpd="sng" w="38100">
            <a:solidFill>
              <a:srgbClr val="F7964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1"/>
          <p:cNvSpPr/>
          <p:nvPr/>
        </p:nvSpPr>
        <p:spPr>
          <a:xfrm>
            <a:off x="6149943" y="4010906"/>
            <a:ext cx="169500" cy="17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5299" y="2091450"/>
            <a:ext cx="6373402" cy="8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chemeClr val="dk1"/>
                </a:solidFill>
              </a:rPr>
              <a:t>CH指標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trace B：各群之間的距離 (越大越好)</a:t>
            </a:r>
            <a:endParaRPr/>
          </a:p>
        </p:txBody>
      </p:sp>
      <p:sp>
        <p:nvSpPr>
          <p:cNvPr id="619" name="Google Shape;619;p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0" name="Google Shape;620;p7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1" name="Google Shape;621;p72" title="年齡與平均月收入散佈圖"/>
          <p:cNvPicPr preferRelativeResize="0"/>
          <p:nvPr/>
        </p:nvPicPr>
        <p:blipFill rotWithShape="1">
          <a:blip r:embed="rId3">
            <a:alphaModFix/>
          </a:blip>
          <a:srcRect b="12494" l="14222" r="14557" t="15240"/>
          <a:stretch/>
        </p:blipFill>
        <p:spPr>
          <a:xfrm>
            <a:off x="860806" y="1473000"/>
            <a:ext cx="7422383" cy="46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2"/>
          <p:cNvSpPr/>
          <p:nvPr/>
        </p:nvSpPr>
        <p:spPr>
          <a:xfrm>
            <a:off x="5766350" y="3477325"/>
            <a:ext cx="257400" cy="26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2"/>
          <p:cNvSpPr/>
          <p:nvPr/>
        </p:nvSpPr>
        <p:spPr>
          <a:xfrm>
            <a:off x="3503850" y="4305400"/>
            <a:ext cx="257400" cy="26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2"/>
          <p:cNvSpPr/>
          <p:nvPr/>
        </p:nvSpPr>
        <p:spPr>
          <a:xfrm>
            <a:off x="6966425" y="2650950"/>
            <a:ext cx="257400" cy="26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2"/>
          <p:cNvSpPr/>
          <p:nvPr/>
        </p:nvSpPr>
        <p:spPr>
          <a:xfrm>
            <a:off x="5407850" y="3361700"/>
            <a:ext cx="257400" cy="261900"/>
          </a:xfrm>
          <a:prstGeom prst="diamond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2"/>
          <p:cNvSpPr/>
          <p:nvPr/>
        </p:nvSpPr>
        <p:spPr>
          <a:xfrm>
            <a:off x="3535500" y="1742825"/>
            <a:ext cx="2073000" cy="1023900"/>
          </a:xfrm>
          <a:prstGeom prst="wedgeRoundRectCallout">
            <a:avLst>
              <a:gd fmla="val 37192" name="adj1"/>
              <a:gd fmla="val 86671" name="adj2"/>
              <a:gd fmla="val 0" name="adj3"/>
            </a:avLst>
          </a:prstGeom>
          <a:solidFill>
            <a:srgbClr val="9900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群集中心的中心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627" name="Google Shape;627;p72"/>
          <p:cNvCxnSpPr/>
          <p:nvPr/>
        </p:nvCxnSpPr>
        <p:spPr>
          <a:xfrm flipH="1" rot="10800000">
            <a:off x="3862675" y="3628025"/>
            <a:ext cx="1393500" cy="7227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8" name="Google Shape;628;p72"/>
          <p:cNvCxnSpPr/>
          <p:nvPr/>
        </p:nvCxnSpPr>
        <p:spPr>
          <a:xfrm flipH="1" rot="10800000">
            <a:off x="5741975" y="2835775"/>
            <a:ext cx="1092900" cy="5088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29" name="Google Shape;629;p72"/>
          <p:cNvCxnSpPr/>
          <p:nvPr/>
        </p:nvCxnSpPr>
        <p:spPr>
          <a:xfrm rot="10800000">
            <a:off x="5643650" y="3557425"/>
            <a:ext cx="251400" cy="10560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6" name="Google Shape;636;p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>
                <a:solidFill>
                  <a:schemeClr val="dk1"/>
                </a:solidFill>
              </a:rPr>
              <a:t>CH指標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trace W：群內各點的距離 (越小越好)</a:t>
            </a:r>
            <a:endParaRPr/>
          </a:p>
        </p:txBody>
      </p:sp>
      <p:sp>
        <p:nvSpPr>
          <p:cNvPr id="637" name="Google Shape;637;p7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" name="Google Shape;638;p73"/>
          <p:cNvGrpSpPr/>
          <p:nvPr/>
        </p:nvGrpSpPr>
        <p:grpSpPr>
          <a:xfrm>
            <a:off x="2165754" y="2235943"/>
            <a:ext cx="4812502" cy="3940565"/>
            <a:chOff x="1705028" y="1353075"/>
            <a:chExt cx="3464475" cy="2836775"/>
          </a:xfrm>
        </p:grpSpPr>
        <p:pic>
          <p:nvPicPr>
            <p:cNvPr id="639" name="Google Shape;639;p73" title="年齡與平均月收入散佈圖"/>
            <p:cNvPicPr preferRelativeResize="0"/>
            <p:nvPr/>
          </p:nvPicPr>
          <p:blipFill rotWithShape="1">
            <a:blip r:embed="rId3">
              <a:alphaModFix/>
            </a:blip>
            <a:srcRect b="12494" l="14221" r="52536" t="43479"/>
            <a:stretch/>
          </p:blipFill>
          <p:spPr>
            <a:xfrm>
              <a:off x="1705028" y="1353075"/>
              <a:ext cx="3464475" cy="2836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0" name="Google Shape;640;p73"/>
            <p:cNvSpPr/>
            <p:nvPr/>
          </p:nvSpPr>
          <p:spPr>
            <a:xfrm rot="-4502407">
              <a:off x="3817755" y="2074598"/>
              <a:ext cx="1322525" cy="636672"/>
            </a:xfrm>
            <a:prstGeom prst="ellipse">
              <a:avLst/>
            </a:prstGeom>
            <a:noFill/>
            <a:ln cap="flat" cmpd="sng" w="38100">
              <a:solidFill>
                <a:srgbClr val="F7964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73"/>
            <p:cNvSpPr/>
            <p:nvPr/>
          </p:nvSpPr>
          <p:spPr>
            <a:xfrm>
              <a:off x="4348075" y="2365950"/>
              <a:ext cx="257400" cy="2619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8" name="Google Shape;648;p7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分群數量k與CH指標的變化</a:t>
            </a:r>
            <a:endParaRPr/>
          </a:p>
        </p:txBody>
      </p:sp>
      <p:pic>
        <p:nvPicPr>
          <p:cNvPr id="650" name="Google Shape;650;p74" title="縱軸：CH指標，橫軸：分群數量k"/>
          <p:cNvPicPr preferRelativeResize="0"/>
          <p:nvPr/>
        </p:nvPicPr>
        <p:blipFill rotWithShape="1">
          <a:blip r:embed="rId3">
            <a:alphaModFix/>
          </a:blip>
          <a:srcRect b="11151" l="4807" r="15865" t="7686"/>
          <a:stretch/>
        </p:blipFill>
        <p:spPr>
          <a:xfrm>
            <a:off x="959975" y="1791600"/>
            <a:ext cx="7526435" cy="47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4"/>
          <p:cNvSpPr/>
          <p:nvPr/>
        </p:nvSpPr>
        <p:spPr>
          <a:xfrm>
            <a:off x="6372275" y="1394775"/>
            <a:ext cx="2475000" cy="1243800"/>
          </a:xfrm>
          <a:prstGeom prst="wedgeRoundRectCallout">
            <a:avLst>
              <a:gd fmla="val -58878" name="adj1"/>
              <a:gd fmla="val 805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k=7</a:t>
            </a:r>
            <a:endParaRPr sz="3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CH=388.69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652" name="Google Shape;652;p74"/>
          <p:cNvSpPr/>
          <p:nvPr/>
        </p:nvSpPr>
        <p:spPr>
          <a:xfrm>
            <a:off x="5823975" y="3069450"/>
            <a:ext cx="346800" cy="364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5"/>
          <p:cNvSpPr txBox="1"/>
          <p:nvPr>
            <p:ph idx="1" type="body"/>
          </p:nvPr>
        </p:nvSpPr>
        <p:spPr>
          <a:xfrm>
            <a:off x="3692775" y="1783075"/>
            <a:ext cx="49749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下載與開啟檔案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資料前處理：</a:t>
            </a:r>
            <a:endParaRPr/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關閉目標屬性</a:t>
            </a:r>
            <a:endParaRPr/>
          </a:p>
          <a:p>
            <a:pPr indent="-381000" lvl="1" marL="914400" rtl="0" algn="l">
              <a:spcBef>
                <a:spcPts val="520"/>
              </a:spcBef>
              <a:spcAft>
                <a:spcPts val="0"/>
              </a:spcAft>
              <a:buSzPts val="2400"/>
              <a:buAutoNum type="alphaLcPeriod"/>
            </a:pPr>
            <a:r>
              <a:rPr lang="zh-TW"/>
              <a:t>NominalToBoolean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執行分群：AddCluster → CascadeSimpleKMeans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檢視探勘結果：</a:t>
            </a:r>
            <a:br>
              <a:rPr lang="zh-TW"/>
            </a:br>
            <a:r>
              <a:rPr lang="zh-TW"/>
              <a:t>Weka分群結果分析器</a:t>
            </a:r>
            <a:endParaRPr/>
          </a:p>
        </p:txBody>
      </p:sp>
      <p:sp>
        <p:nvSpPr>
          <p:cNvPr id="659" name="Google Shape;659;p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0" name="Google Shape;660;p75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探索性分析：分群</a:t>
            </a:r>
            <a:endParaRPr b="0"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實作步驟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課程大綱 (1/2)</a:t>
            </a:r>
            <a:endParaRPr/>
          </a:p>
        </p:txBody>
      </p:sp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630250" y="3047798"/>
            <a:ext cx="38688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認識Weka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Weka的資料來源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準備Weka：</a:t>
            </a:r>
            <a:br>
              <a:rPr lang="zh-TW"/>
            </a:br>
            <a:r>
              <a:rPr lang="zh-TW"/>
              <a:t>下載、安裝與設定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認識Weka架構</a:t>
            </a:r>
            <a:endParaRPr/>
          </a:p>
        </p:txBody>
      </p:sp>
      <p:sp>
        <p:nvSpPr>
          <p:cNvPr id="385" name="Google Shape;385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6" name="Google Shape;386;p5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Chapter 1. 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認識Weka</a:t>
            </a:r>
            <a:r>
              <a:rPr lang="zh-TW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7" name="Google Shape;387;p58"/>
          <p:cNvSpPr txBox="1"/>
          <p:nvPr>
            <p:ph idx="2" type="body"/>
          </p:nvPr>
        </p:nvSpPr>
        <p:spPr>
          <a:xfrm>
            <a:off x="4629156" y="3047798"/>
            <a:ext cx="3887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探索性分析：分群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探索性分析：異常偵測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5"/>
            </a:pPr>
            <a:r>
              <a:rPr lang="zh-TW"/>
              <a:t>比較性分析：</a:t>
            </a:r>
            <a:br>
              <a:rPr lang="zh-TW"/>
            </a:br>
            <a:r>
              <a:rPr lang="zh-TW"/>
              <a:t>關聯規則探勘</a:t>
            </a:r>
            <a:endParaRPr/>
          </a:p>
        </p:txBody>
      </p:sp>
      <p:sp>
        <p:nvSpPr>
          <p:cNvPr id="388" name="Google Shape;388;p5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accent2"/>
                </a:solidFill>
              </a:rPr>
              <a:t>Chapter 2.</a:t>
            </a:r>
            <a:br>
              <a:rPr lang="zh-TW">
                <a:solidFill>
                  <a:schemeClr val="accent2"/>
                </a:solidFill>
              </a:rPr>
            </a:br>
            <a:r>
              <a:rPr lang="zh-TW">
                <a:solidFill>
                  <a:schemeClr val="accent2"/>
                </a:solidFill>
              </a:rPr>
              <a:t>探索性與比較性分析</a:t>
            </a:r>
            <a:endParaRPr>
              <a:solidFill>
                <a:schemeClr val="accent2"/>
              </a:solidFill>
            </a:endParaRPr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9">
            <a:off x="4894998" y="1666496"/>
            <a:ext cx="798411" cy="798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</a:t>
            </a:r>
            <a:r>
              <a:rPr lang="zh-TW"/>
              <a:t>下載與開啟檔案 (1/4)</a:t>
            </a:r>
            <a:endParaRPr/>
          </a:p>
        </p:txBody>
      </p:sp>
      <p:sp>
        <p:nvSpPr>
          <p:cNvPr id="667" name="Google Shape;667;p7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9" name="Google Shape;669;p7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1" name="Google Shape;671;p76"/>
          <p:cNvGrpSpPr/>
          <p:nvPr/>
        </p:nvGrpSpPr>
        <p:grpSpPr>
          <a:xfrm>
            <a:off x="3130650" y="2976439"/>
            <a:ext cx="2882700" cy="2341223"/>
            <a:chOff x="5665700" y="3220727"/>
            <a:chExt cx="2882700" cy="2341223"/>
          </a:xfrm>
        </p:grpSpPr>
        <p:sp>
          <p:nvSpPr>
            <p:cNvPr id="672" name="Google Shape;672;p76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stu-sch-</a:t>
              </a:r>
              <a:br>
                <a:rPr lang="zh-TW" sz="3200" u="sng">
                  <a:solidFill>
                    <a:srgbClr val="0000FF"/>
                  </a:solidFill>
                </a:rPr>
              </a:br>
              <a:r>
                <a:rPr lang="zh-TW" sz="3200" u="sng">
                  <a:solidFill>
                    <a:srgbClr val="0000FF"/>
                  </a:solidFill>
                </a:rPr>
                <a:t>1 - train.ods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673" name="Google Shape;673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00141" y="3220727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1. 下載與開啟檔案 (2/4)</a:t>
            </a:r>
            <a:endParaRPr/>
          </a:p>
        </p:txBody>
      </p:sp>
      <p:sp>
        <p:nvSpPr>
          <p:cNvPr id="680" name="Google Shape;680;p7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77"/>
          <p:cNvSpPr txBox="1"/>
          <p:nvPr>
            <p:ph idx="2" type="body"/>
          </p:nvPr>
        </p:nvSpPr>
        <p:spPr>
          <a:xfrm>
            <a:off x="5937050" y="1791150"/>
            <a:ext cx="27876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Open file…</a:t>
            </a:r>
            <a:br>
              <a:rPr lang="zh-TW"/>
            </a:br>
            <a:r>
              <a:rPr lang="zh-TW"/>
              <a:t>開啟檔案</a:t>
            </a:r>
            <a:endParaRPr/>
          </a:p>
        </p:txBody>
      </p:sp>
      <p:sp>
        <p:nvSpPr>
          <p:cNvPr id="682" name="Google Shape;682;p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3" name="Google Shape;683;p7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7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86" name="Google Shape;686;p77"/>
          <p:cNvSpPr/>
          <p:nvPr/>
        </p:nvSpPr>
        <p:spPr>
          <a:xfrm>
            <a:off x="1126600" y="188820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687" name="Google Shape;687;p77"/>
          <p:cNvPicPr preferRelativeResize="0"/>
          <p:nvPr/>
        </p:nvPicPr>
        <p:blipFill rotWithShape="1">
          <a:blip r:embed="rId4">
            <a:alphaModFix/>
          </a:blip>
          <a:srcRect b="17904" l="0" r="3873" t="0"/>
          <a:stretch/>
        </p:blipFill>
        <p:spPr>
          <a:xfrm>
            <a:off x="1729000" y="3789523"/>
            <a:ext cx="4019399" cy="27134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8" name="Google Shape;688;p77"/>
          <p:cNvSpPr/>
          <p:nvPr/>
        </p:nvSpPr>
        <p:spPr>
          <a:xfrm flipH="1" rot="3256188">
            <a:off x="1163795" y="3097387"/>
            <a:ext cx="612361" cy="52461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1. 下載與開啟檔案 (3/4)</a:t>
            </a:r>
            <a:endParaRPr/>
          </a:p>
        </p:txBody>
      </p:sp>
      <p:sp>
        <p:nvSpPr>
          <p:cNvPr id="695" name="Google Shape;695;p7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78"/>
          <p:cNvSpPr txBox="1"/>
          <p:nvPr>
            <p:ph idx="2" type="body"/>
          </p:nvPr>
        </p:nvSpPr>
        <p:spPr>
          <a:xfrm>
            <a:off x="5029200" y="1791150"/>
            <a:ext cx="3695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rgbClr val="FF0000"/>
                </a:solidFill>
              </a:rPr>
              <a:t>Look in: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移動到下載資料夾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Files of Type: </a:t>
            </a:r>
            <a:br>
              <a:rPr lang="zh-TW">
                <a:solidFill>
                  <a:schemeClr val="dk1"/>
                </a:solidFill>
              </a:rPr>
            </a:br>
            <a:r>
              <a:rPr lang="zh-TW" u="sng">
                <a:solidFill>
                  <a:srgbClr val="FF0000"/>
                </a:solidFill>
              </a:rPr>
              <a:t>ODF Spreadsheets (*.ods)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開啟ODF檔案類型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※ 需安裝套件WekaODF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選擇檔案</a:t>
            </a:r>
            <a:br>
              <a:rPr lang="zh-TW">
                <a:solidFill>
                  <a:schemeClr val="dk1"/>
                </a:solidFill>
              </a:rPr>
            </a:br>
            <a:r>
              <a:rPr lang="zh-TW" u="sng">
                <a:solidFill>
                  <a:srgbClr val="FF0000"/>
                </a:solidFill>
              </a:rPr>
              <a:t>stu-sch-1 - train.ods</a:t>
            </a:r>
            <a:endParaRPr u="sng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rgbClr val="FF0000"/>
                </a:solidFill>
              </a:rPr>
              <a:t>Open</a:t>
            </a:r>
            <a:r>
              <a:rPr lang="zh-TW">
                <a:solidFill>
                  <a:schemeClr val="dk1"/>
                </a:solidFill>
              </a:rPr>
              <a:t> 開啟檔案</a:t>
            </a:r>
            <a:endParaRPr/>
          </a:p>
        </p:txBody>
      </p:sp>
      <p:sp>
        <p:nvSpPr>
          <p:cNvPr id="697" name="Google Shape;697;p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8" name="Google Shape;698;p7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63" y="2612488"/>
            <a:ext cx="4181475" cy="33051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0" name="Google Shape;700;p78"/>
          <p:cNvSpPr/>
          <p:nvPr/>
        </p:nvSpPr>
        <p:spPr>
          <a:xfrm>
            <a:off x="1122563" y="2962950"/>
            <a:ext cx="1051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1" name="Google Shape;701;p78"/>
          <p:cNvSpPr/>
          <p:nvPr/>
        </p:nvSpPr>
        <p:spPr>
          <a:xfrm>
            <a:off x="1371163" y="5066900"/>
            <a:ext cx="15726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2" name="Google Shape;702;p78"/>
          <p:cNvSpPr/>
          <p:nvPr/>
        </p:nvSpPr>
        <p:spPr>
          <a:xfrm>
            <a:off x="556438" y="3361675"/>
            <a:ext cx="14922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3" name="Google Shape;703;p78"/>
          <p:cNvSpPr/>
          <p:nvPr/>
        </p:nvSpPr>
        <p:spPr>
          <a:xfrm>
            <a:off x="3087063" y="5447725"/>
            <a:ext cx="6984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4" name="Google Shape;704;p78"/>
          <p:cNvSpPr/>
          <p:nvPr/>
        </p:nvSpPr>
        <p:spPr>
          <a:xfrm>
            <a:off x="1894838" y="22418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05" name="Google Shape;705;p78"/>
          <p:cNvSpPr/>
          <p:nvPr/>
        </p:nvSpPr>
        <p:spPr>
          <a:xfrm>
            <a:off x="659313" y="5358405"/>
            <a:ext cx="602400" cy="594600"/>
          </a:xfrm>
          <a:prstGeom prst="wedgeEllipseCallout">
            <a:avLst>
              <a:gd fmla="val 69144" name="adj1"/>
              <a:gd fmla="val -4184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06" name="Google Shape;706;p78"/>
          <p:cNvSpPr/>
          <p:nvPr/>
        </p:nvSpPr>
        <p:spPr>
          <a:xfrm>
            <a:off x="2341363" y="3406630"/>
            <a:ext cx="602400" cy="594600"/>
          </a:xfrm>
          <a:prstGeom prst="wedgeEllipseCallout">
            <a:avLst>
              <a:gd fmla="val -85238" name="adj1"/>
              <a:gd fmla="val -2225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07" name="Google Shape;707;p78"/>
          <p:cNvSpPr/>
          <p:nvPr/>
        </p:nvSpPr>
        <p:spPr>
          <a:xfrm>
            <a:off x="3569063" y="473420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1. 下載與開啟檔案 (4/4)</a:t>
            </a:r>
            <a:endParaRPr/>
          </a:p>
        </p:txBody>
      </p:sp>
      <p:sp>
        <p:nvSpPr>
          <p:cNvPr id="714" name="Google Shape;714;p7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9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7" name="Google Shape;717;p7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9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720" name="Google Shape;720;p79"/>
          <p:cNvGrpSpPr/>
          <p:nvPr/>
        </p:nvGrpSpPr>
        <p:grpSpPr>
          <a:xfrm>
            <a:off x="5273700" y="2895939"/>
            <a:ext cx="2882700" cy="2341223"/>
            <a:chOff x="5665700" y="3220727"/>
            <a:chExt cx="2882700" cy="2341223"/>
          </a:xfrm>
        </p:grpSpPr>
        <p:sp>
          <p:nvSpPr>
            <p:cNvPr id="721" name="Google Shape;721;p79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stu-sch-</a:t>
              </a:r>
              <a:br>
                <a:rPr lang="zh-TW" sz="3200" u="sng">
                  <a:solidFill>
                    <a:srgbClr val="0000FF"/>
                  </a:solidFill>
                </a:rPr>
              </a:br>
              <a:r>
                <a:rPr lang="zh-TW" sz="3200" u="sng">
                  <a:solidFill>
                    <a:srgbClr val="0000FF"/>
                  </a:solidFill>
                </a:rPr>
                <a:t>1 - train.ods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722" name="Google Shape;722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00141" y="3220727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3" name="Google Shape;723;p79"/>
          <p:cNvSpPr/>
          <p:nvPr/>
        </p:nvSpPr>
        <p:spPr>
          <a:xfrm flipH="1" rot="1193314">
            <a:off x="1559459" y="3345434"/>
            <a:ext cx="3541531" cy="5247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探索器介面說明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前處理 (Preprocess) (1/2)</a:t>
            </a:r>
            <a:endParaRPr/>
          </a:p>
        </p:txBody>
      </p:sp>
      <p:sp>
        <p:nvSpPr>
          <p:cNvPr id="730" name="Google Shape;730;p8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80"/>
          <p:cNvSpPr txBox="1"/>
          <p:nvPr>
            <p:ph idx="2" type="body"/>
          </p:nvPr>
        </p:nvSpPr>
        <p:spPr>
          <a:xfrm>
            <a:off x="5365775" y="1791150"/>
            <a:ext cx="3359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Filter</a:t>
            </a:r>
            <a:r>
              <a:rPr lang="zh-TW"/>
              <a:t> </a:t>
            </a:r>
            <a:r>
              <a:rPr lang="zh-TW"/>
              <a:t>過濾器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Current relation</a:t>
            </a:r>
            <a:r>
              <a:rPr lang="zh-TW"/>
              <a:t> </a:t>
            </a:r>
            <a:br>
              <a:rPr lang="zh-TW"/>
            </a:br>
            <a:r>
              <a:rPr lang="zh-TW"/>
              <a:t>資料整體狀況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Attributes </a:t>
            </a:r>
            <a:br>
              <a:rPr lang="zh-TW"/>
            </a:br>
            <a:r>
              <a:rPr lang="zh-TW"/>
              <a:t>屬性列表</a:t>
            </a:r>
            <a:endParaRPr/>
          </a:p>
        </p:txBody>
      </p:sp>
      <p:sp>
        <p:nvSpPr>
          <p:cNvPr id="732" name="Google Shape;732;p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733" name="Google Shape;733;p8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135500"/>
            <a:ext cx="4832375" cy="41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80"/>
          <p:cNvSpPr/>
          <p:nvPr/>
        </p:nvSpPr>
        <p:spPr>
          <a:xfrm>
            <a:off x="533400" y="2906125"/>
            <a:ext cx="4751400" cy="507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36" name="Google Shape;736;p80"/>
          <p:cNvSpPr/>
          <p:nvPr/>
        </p:nvSpPr>
        <p:spPr>
          <a:xfrm>
            <a:off x="533400" y="3555450"/>
            <a:ext cx="2386800" cy="453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37" name="Google Shape;737;p80"/>
          <p:cNvSpPr/>
          <p:nvPr/>
        </p:nvSpPr>
        <p:spPr>
          <a:xfrm>
            <a:off x="533400" y="4460475"/>
            <a:ext cx="2386800" cy="1243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38" name="Google Shape;738;p80"/>
          <p:cNvSpPr/>
          <p:nvPr/>
        </p:nvSpPr>
        <p:spPr>
          <a:xfrm>
            <a:off x="665250" y="213550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39" name="Google Shape;739;p80"/>
          <p:cNvSpPr/>
          <p:nvPr/>
        </p:nvSpPr>
        <p:spPr>
          <a:xfrm>
            <a:off x="2172500" y="286278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40" name="Google Shape;740;p80"/>
          <p:cNvSpPr/>
          <p:nvPr/>
        </p:nvSpPr>
        <p:spPr>
          <a:xfrm>
            <a:off x="2106650" y="379410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探索器介面說明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前處理 (Preprocess) (2/2)</a:t>
            </a:r>
            <a:endParaRPr/>
          </a:p>
        </p:txBody>
      </p:sp>
      <p:sp>
        <p:nvSpPr>
          <p:cNvPr id="747" name="Google Shape;747;p8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81"/>
          <p:cNvSpPr txBox="1"/>
          <p:nvPr>
            <p:ph idx="2" type="body"/>
          </p:nvPr>
        </p:nvSpPr>
        <p:spPr>
          <a:xfrm>
            <a:off x="5410625" y="1791150"/>
            <a:ext cx="34386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 startAt="4"/>
            </a:pPr>
            <a:r>
              <a:rPr lang="zh-TW">
                <a:solidFill>
                  <a:srgbClr val="FF0000"/>
                </a:solidFill>
              </a:rPr>
              <a:t>Selected atttribute</a:t>
            </a:r>
            <a:br>
              <a:rPr lang="zh-TW"/>
            </a:br>
            <a:r>
              <a:rPr lang="zh-TW"/>
              <a:t>所選屬性的資料分佈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 startAt="4"/>
            </a:pPr>
            <a:r>
              <a:rPr lang="zh-TW">
                <a:solidFill>
                  <a:srgbClr val="FF0000"/>
                </a:solidFill>
              </a:rPr>
              <a:t>Class</a:t>
            </a:r>
            <a:r>
              <a:rPr lang="zh-TW"/>
              <a:t> </a:t>
            </a:r>
            <a:r>
              <a:rPr lang="zh-TW"/>
              <a:t>目標屬性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 startAt="4"/>
            </a:pPr>
            <a:r>
              <a:rPr lang="zh-TW"/>
              <a:t>所選屬性的視覺化圖表</a:t>
            </a:r>
            <a:endParaRPr/>
          </a:p>
        </p:txBody>
      </p:sp>
      <p:sp>
        <p:nvSpPr>
          <p:cNvPr id="749" name="Google Shape;749;p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750" name="Google Shape;750;p8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135500"/>
            <a:ext cx="4832375" cy="41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81"/>
          <p:cNvSpPr/>
          <p:nvPr/>
        </p:nvSpPr>
        <p:spPr>
          <a:xfrm>
            <a:off x="2978975" y="3555450"/>
            <a:ext cx="2239800" cy="905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53" name="Google Shape;753;p81"/>
          <p:cNvSpPr/>
          <p:nvPr/>
        </p:nvSpPr>
        <p:spPr>
          <a:xfrm>
            <a:off x="2930300" y="4601975"/>
            <a:ext cx="1730100" cy="197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54" name="Google Shape;754;p81"/>
          <p:cNvSpPr/>
          <p:nvPr/>
        </p:nvSpPr>
        <p:spPr>
          <a:xfrm>
            <a:off x="2930300" y="4856325"/>
            <a:ext cx="2386800" cy="905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55" name="Google Shape;755;p81"/>
          <p:cNvSpPr/>
          <p:nvPr/>
        </p:nvSpPr>
        <p:spPr>
          <a:xfrm>
            <a:off x="2229575" y="3635305"/>
            <a:ext cx="602400" cy="594600"/>
          </a:xfrm>
          <a:prstGeom prst="wedgeEllipseCallout">
            <a:avLst>
              <a:gd fmla="val 87525" name="adj1"/>
              <a:gd fmla="val 153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D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56" name="Google Shape;756;p81"/>
          <p:cNvSpPr/>
          <p:nvPr/>
        </p:nvSpPr>
        <p:spPr>
          <a:xfrm>
            <a:off x="2069650" y="4423930"/>
            <a:ext cx="602400" cy="594600"/>
          </a:xfrm>
          <a:prstGeom prst="wedgeEllipseCallout">
            <a:avLst>
              <a:gd fmla="val 87525" name="adj1"/>
              <a:gd fmla="val 153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E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57" name="Google Shape;757;p81"/>
          <p:cNvSpPr/>
          <p:nvPr/>
        </p:nvSpPr>
        <p:spPr>
          <a:xfrm>
            <a:off x="2144900" y="5212555"/>
            <a:ext cx="602400" cy="594600"/>
          </a:xfrm>
          <a:prstGeom prst="wedgeEllipseCallout">
            <a:avLst>
              <a:gd fmla="val 87525" name="adj1"/>
              <a:gd fmla="val 153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F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2a. 資料前處理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關閉目標屬性</a:t>
            </a:r>
            <a:endParaRPr/>
          </a:p>
        </p:txBody>
      </p:sp>
      <p:sp>
        <p:nvSpPr>
          <p:cNvPr id="764" name="Google Shape;764;p8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8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將</a:t>
            </a:r>
            <a:r>
              <a:rPr lang="zh-TW"/>
              <a:t>目標屬性Class</a:t>
            </a:r>
            <a:br>
              <a:rPr lang="zh-TW"/>
            </a:br>
            <a:r>
              <a:rPr lang="zh-TW"/>
              <a:t>改選為</a:t>
            </a:r>
            <a:r>
              <a:rPr lang="zh-TW" u="sng">
                <a:solidFill>
                  <a:srgbClr val="FF0000"/>
                </a:solidFill>
              </a:rPr>
              <a:t>No class</a:t>
            </a:r>
            <a:endParaRPr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※ 探索性分析不使用目標屬性</a:t>
            </a:r>
            <a:endParaRPr sz="2200"/>
          </a:p>
        </p:txBody>
      </p:sp>
      <p:sp>
        <p:nvSpPr>
          <p:cNvPr id="766" name="Google Shape;766;p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7" name="Google Shape;767;p8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82"/>
          <p:cNvPicPr preferRelativeResize="0"/>
          <p:nvPr/>
        </p:nvPicPr>
        <p:blipFill rotWithShape="1">
          <a:blip r:embed="rId3">
            <a:alphaModFix/>
          </a:blip>
          <a:srcRect b="0" l="28124" r="0" t="13517"/>
          <a:stretch/>
        </p:blipFill>
        <p:spPr>
          <a:xfrm>
            <a:off x="1" y="1791150"/>
            <a:ext cx="4552799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2"/>
          <p:cNvSpPr/>
          <p:nvPr/>
        </p:nvSpPr>
        <p:spPr>
          <a:xfrm>
            <a:off x="1357225" y="4218550"/>
            <a:ext cx="2259900" cy="1900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70" name="Google Shape;770;p82"/>
          <p:cNvSpPr/>
          <p:nvPr/>
        </p:nvSpPr>
        <p:spPr>
          <a:xfrm>
            <a:off x="1678225" y="35041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83"/>
          <p:cNvPicPr preferRelativeResize="0"/>
          <p:nvPr/>
        </p:nvPicPr>
        <p:blipFill rotWithShape="1">
          <a:blip r:embed="rId3">
            <a:alphaModFix/>
          </a:blip>
          <a:srcRect b="34832" l="0" r="48828" t="0"/>
          <a:stretch/>
        </p:blipFill>
        <p:spPr>
          <a:xfrm>
            <a:off x="533400" y="1791150"/>
            <a:ext cx="2472851" cy="27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9" name="Google Shape;779;p8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</a:t>
            </a:r>
            <a:r>
              <a:rPr b="0" lang="zh-TW" sz="3200"/>
              <a:t>資料前處理</a:t>
            </a:r>
            <a:br>
              <a:rPr lang="zh-TW"/>
            </a:br>
            <a:r>
              <a:rPr lang="zh-TW"/>
              <a:t>類別轉虛擬變項 (1/5)</a:t>
            </a:r>
            <a:endParaRPr/>
          </a:p>
        </p:txBody>
      </p:sp>
      <p:sp>
        <p:nvSpPr>
          <p:cNvPr id="780" name="Google Shape;780;p8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按</a:t>
            </a:r>
            <a:r>
              <a:rPr lang="zh-TW"/>
              <a:t>Filter </a:t>
            </a:r>
            <a:r>
              <a:rPr lang="zh-TW"/>
              <a:t>底下的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/>
            </a:br>
            <a:r>
              <a:rPr lang="zh-TW"/>
              <a:t>選擇篩選器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找到篩選器</a:t>
            </a:r>
            <a:br>
              <a:rPr lang="zh-TW"/>
            </a:br>
            <a:r>
              <a:rPr lang="zh-TW" sz="2000" u="sng"/>
              <a:t>weka.filters.unsupervised</a:t>
            </a:r>
            <a:br>
              <a:rPr lang="zh-TW" sz="2000" u="sng"/>
            </a:br>
            <a:r>
              <a:rPr lang="zh-TW" sz="2000" u="sng"/>
              <a:t>.attribute.</a:t>
            </a:r>
            <a:r>
              <a:rPr b="1" lang="zh-TW" sz="2000" u="sng">
                <a:solidFill>
                  <a:srgbClr val="FF0000"/>
                </a:solidFill>
              </a:rPr>
              <a:t>NominalToBinary</a:t>
            </a:r>
            <a:endParaRPr b="1" sz="2000" u="sng">
              <a:solidFill>
                <a:srgbClr val="FF0000"/>
              </a:solidFill>
            </a:endParaRPr>
          </a:p>
        </p:txBody>
      </p:sp>
      <p:grpSp>
        <p:nvGrpSpPr>
          <p:cNvPr id="782" name="Google Shape;782;p83"/>
          <p:cNvGrpSpPr/>
          <p:nvPr/>
        </p:nvGrpSpPr>
        <p:grpSpPr>
          <a:xfrm>
            <a:off x="1725865" y="2449900"/>
            <a:ext cx="2826948" cy="4053042"/>
            <a:chOff x="1725865" y="2449900"/>
            <a:chExt cx="2826948" cy="4053042"/>
          </a:xfrm>
        </p:grpSpPr>
        <p:sp>
          <p:nvSpPr>
            <p:cNvPr id="783" name="Google Shape;783;p83"/>
            <p:cNvSpPr/>
            <p:nvPr/>
          </p:nvSpPr>
          <p:spPr>
            <a:xfrm>
              <a:off x="1730975" y="2449900"/>
              <a:ext cx="2821800" cy="4053000"/>
            </a:xfrm>
            <a:prstGeom prst="rect">
              <a:avLst/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4" name="Google Shape;784;p83"/>
            <p:cNvGrpSpPr/>
            <p:nvPr/>
          </p:nvGrpSpPr>
          <p:grpSpPr>
            <a:xfrm>
              <a:off x="1725865" y="2474519"/>
              <a:ext cx="2826948" cy="4028424"/>
              <a:chOff x="1676400" y="2172138"/>
              <a:chExt cx="3181350" cy="4533450"/>
            </a:xfrm>
          </p:grpSpPr>
          <p:pic>
            <p:nvPicPr>
              <p:cNvPr id="785" name="Google Shape;785;p8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76400" y="2172138"/>
                <a:ext cx="3181350" cy="3381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86" name="Google Shape;786;p8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866400" y="4048113"/>
                <a:ext cx="2876550" cy="2657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87" name="Google Shape;787;p83"/>
          <p:cNvSpPr/>
          <p:nvPr/>
        </p:nvSpPr>
        <p:spPr>
          <a:xfrm>
            <a:off x="649925" y="2746425"/>
            <a:ext cx="6201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88" name="Google Shape;788;p83"/>
          <p:cNvSpPr/>
          <p:nvPr/>
        </p:nvSpPr>
        <p:spPr>
          <a:xfrm>
            <a:off x="2531400" y="5173550"/>
            <a:ext cx="1128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89" name="Google Shape;789;p83"/>
          <p:cNvSpPr/>
          <p:nvPr/>
        </p:nvSpPr>
        <p:spPr>
          <a:xfrm>
            <a:off x="970925" y="203203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790" name="Google Shape;790;p83"/>
          <p:cNvSpPr/>
          <p:nvPr/>
        </p:nvSpPr>
        <p:spPr>
          <a:xfrm>
            <a:off x="3950400" y="5013355"/>
            <a:ext cx="602400" cy="594600"/>
          </a:xfrm>
          <a:prstGeom prst="wedgeEllipseCallout">
            <a:avLst>
              <a:gd fmla="val -74867" name="adj1"/>
              <a:gd fmla="val 142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7" name="Google Shape;797;p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資料前處理</a:t>
            </a:r>
            <a:br>
              <a:rPr lang="zh-TW"/>
            </a:br>
            <a:r>
              <a:rPr lang="zh-TW"/>
              <a:t>類別轉虛擬變項 (1/5)</a:t>
            </a:r>
            <a:endParaRPr/>
          </a:p>
        </p:txBody>
      </p:sp>
      <p:sp>
        <p:nvSpPr>
          <p:cNvPr id="798" name="Google Shape;798;p8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9" name="Google Shape;799;p84"/>
          <p:cNvPicPr preferRelativeResize="0"/>
          <p:nvPr/>
        </p:nvPicPr>
        <p:blipFill rotWithShape="1">
          <a:blip r:embed="rId3">
            <a:alphaModFix/>
          </a:blip>
          <a:srcRect b="0" l="0" r="14668" t="0"/>
          <a:stretch/>
        </p:blipFill>
        <p:spPr>
          <a:xfrm>
            <a:off x="389475" y="1650300"/>
            <a:ext cx="3640950" cy="48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按Filter 底下的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/>
            </a:br>
            <a:r>
              <a:rPr lang="zh-TW"/>
              <a:t>選擇篩選器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找到篩選器</a:t>
            </a:r>
            <a:br>
              <a:rPr lang="zh-TW"/>
            </a:br>
            <a:r>
              <a:rPr lang="zh-TW" sz="2000" u="sng"/>
              <a:t>weka.filters.unsupervised</a:t>
            </a:r>
            <a:br>
              <a:rPr lang="zh-TW" sz="2000" u="sng"/>
            </a:br>
            <a:r>
              <a:rPr lang="zh-TW" sz="2000" u="sng"/>
              <a:t>.attribute.</a:t>
            </a:r>
            <a:r>
              <a:rPr b="1" lang="zh-TW" sz="2000" u="sng">
                <a:solidFill>
                  <a:srgbClr val="FF0000"/>
                </a:solidFill>
              </a:rPr>
              <a:t>NominalToBinary</a:t>
            </a:r>
            <a:endParaRPr b="1" sz="2000" u="sng">
              <a:solidFill>
                <a:srgbClr val="FF0000"/>
              </a:solidFill>
            </a:endParaRPr>
          </a:p>
        </p:txBody>
      </p:sp>
      <p:sp>
        <p:nvSpPr>
          <p:cNvPr id="801" name="Google Shape;801;p84"/>
          <p:cNvSpPr/>
          <p:nvPr/>
        </p:nvSpPr>
        <p:spPr>
          <a:xfrm>
            <a:off x="948550" y="1736400"/>
            <a:ext cx="2398500" cy="507900"/>
          </a:xfrm>
          <a:prstGeom prst="wedgeRoundRectCallout">
            <a:avLst>
              <a:gd fmla="val -43293" name="adj1"/>
              <a:gd fmla="val 1233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用錄影示範操作吧！</a:t>
            </a:r>
            <a:endParaRPr b="1" sz="16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09" name="Google Shape;809;p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資料前處理</a:t>
            </a:r>
            <a:br>
              <a:rPr lang="zh-TW"/>
            </a:br>
            <a:r>
              <a:rPr lang="zh-TW"/>
              <a:t>類別轉虛擬變項 (2/5)</a:t>
            </a:r>
            <a:endParaRPr/>
          </a:p>
        </p:txBody>
      </p:sp>
      <p:sp>
        <p:nvSpPr>
          <p:cNvPr id="810" name="Google Shape;810;p8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8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/>
              <a:t>按下粗體字的篩選器名稱</a:t>
            </a:r>
            <a:br>
              <a:rPr lang="zh-TW"/>
            </a:br>
            <a:r>
              <a:rPr b="1" lang="zh-TW" u="sng">
                <a:solidFill>
                  <a:srgbClr val="FF0000"/>
                </a:solidFill>
              </a:rPr>
              <a:t>NominalToBinary</a:t>
            </a:r>
            <a:br>
              <a:rPr lang="zh-TW"/>
            </a:br>
            <a:r>
              <a:rPr lang="zh-TW"/>
              <a:t>開啟進階設定</a:t>
            </a:r>
            <a:endParaRPr b="1" sz="2000">
              <a:solidFill>
                <a:srgbClr val="FF0000"/>
              </a:solidFill>
            </a:endParaRPr>
          </a:p>
        </p:txBody>
      </p:sp>
      <p:pic>
        <p:nvPicPr>
          <p:cNvPr id="812" name="Google Shape;812;p85"/>
          <p:cNvPicPr preferRelativeResize="0"/>
          <p:nvPr/>
        </p:nvPicPr>
        <p:blipFill rotWithShape="1">
          <a:blip r:embed="rId3">
            <a:alphaModFix/>
          </a:blip>
          <a:srcRect b="13517" l="0" r="36544" t="0"/>
          <a:stretch/>
        </p:blipFill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5"/>
          <p:cNvPicPr preferRelativeResize="0"/>
          <p:nvPr/>
        </p:nvPicPr>
        <p:blipFill rotWithShape="1">
          <a:blip r:embed="rId4">
            <a:alphaModFix/>
          </a:blip>
          <a:srcRect b="41965" l="0" r="33678" t="0"/>
          <a:stretch/>
        </p:blipFill>
        <p:spPr>
          <a:xfrm>
            <a:off x="1337700" y="3971150"/>
            <a:ext cx="3284975" cy="253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4" name="Google Shape;814;p85"/>
          <p:cNvSpPr/>
          <p:nvPr/>
        </p:nvSpPr>
        <p:spPr>
          <a:xfrm>
            <a:off x="1337700" y="3086650"/>
            <a:ext cx="1097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15" name="Google Shape;815;p85"/>
          <p:cNvSpPr/>
          <p:nvPr/>
        </p:nvSpPr>
        <p:spPr>
          <a:xfrm>
            <a:off x="1658700" y="23722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16" name="Google Shape;816;p85"/>
          <p:cNvSpPr/>
          <p:nvPr/>
        </p:nvSpPr>
        <p:spPr>
          <a:xfrm flipH="1" rot="5400000">
            <a:off x="1611300" y="3548881"/>
            <a:ext cx="550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課程大綱 (2/2)</a:t>
            </a:r>
            <a:endParaRPr/>
          </a:p>
        </p:txBody>
      </p:sp>
      <p:sp>
        <p:nvSpPr>
          <p:cNvPr id="397" name="Google Shape;397;p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8" name="Google Shape;398;p59"/>
          <p:cNvSpPr txBox="1"/>
          <p:nvPr>
            <p:ph idx="2" type="body"/>
          </p:nvPr>
        </p:nvSpPr>
        <p:spPr>
          <a:xfrm>
            <a:off x="4629156" y="3047798"/>
            <a:ext cx="3887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0"/>
            </a:pPr>
            <a:r>
              <a:rPr lang="zh-TW"/>
              <a:t>Weka的進階應用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10"/>
            </a:pPr>
            <a:r>
              <a:rPr lang="zh-TW"/>
              <a:t>結語</a:t>
            </a:r>
            <a:endParaRPr/>
          </a:p>
        </p:txBody>
      </p:sp>
      <p:sp>
        <p:nvSpPr>
          <p:cNvPr id="399" name="Google Shape;399;p5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Chapter 4.</a:t>
            </a:r>
            <a:br>
              <a:rPr lang="zh-TW"/>
            </a:br>
            <a:r>
              <a:rPr lang="zh-TW"/>
              <a:t>進階應用與結語</a:t>
            </a:r>
            <a:endParaRPr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9"/>
          <p:cNvSpPr txBox="1"/>
          <p:nvPr/>
        </p:nvSpPr>
        <p:spPr>
          <a:xfrm>
            <a:off x="630250" y="3047798"/>
            <a:ext cx="3868800" cy="3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Microsoft JhengHei"/>
              <a:buAutoNum type="arabicPeriod" startAt="8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預測性分析：分類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F497D"/>
              </a:buClr>
              <a:buSzPts val="2400"/>
              <a:buFont typeface="Microsoft JhengHei"/>
              <a:buAutoNum type="arabicPeriod" startAt="8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預測性分析：迴歸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2" name="Google Shape;402;p59"/>
          <p:cNvSpPr txBox="1"/>
          <p:nvPr/>
        </p:nvSpPr>
        <p:spPr>
          <a:xfrm>
            <a:off x="6293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Chapter 3. </a:t>
            </a:r>
            <a:endParaRPr b="1"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1F497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預測性分析</a:t>
            </a:r>
            <a:endParaRPr b="1" sz="2400">
              <a:solidFill>
                <a:srgbClr val="1F497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3" name="Google Shape;823;p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資料前處理</a:t>
            </a:r>
            <a:br>
              <a:rPr lang="zh-TW"/>
            </a:br>
            <a:r>
              <a:rPr lang="zh-TW"/>
              <a:t>類別轉虛擬變項 (3/5)</a:t>
            </a:r>
            <a:endParaRPr/>
          </a:p>
        </p:txBody>
      </p:sp>
      <p:sp>
        <p:nvSpPr>
          <p:cNvPr id="824" name="Google Shape;824;p8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86"/>
          <p:cNvSpPr txBox="1"/>
          <p:nvPr>
            <p:ph idx="2" type="body"/>
          </p:nvPr>
        </p:nvSpPr>
        <p:spPr>
          <a:xfrm>
            <a:off x="5486400" y="1791150"/>
            <a:ext cx="34533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/>
              <a:t>將</a:t>
            </a:r>
            <a:r>
              <a:rPr lang="zh-TW">
                <a:solidFill>
                  <a:srgbClr val="FF0000"/>
                </a:solidFill>
              </a:rPr>
              <a:t>transformAllValues</a:t>
            </a:r>
            <a:r>
              <a:rPr lang="zh-TW"/>
              <a:t>設為</a:t>
            </a:r>
            <a:r>
              <a:rPr lang="zh-TW" u="sng">
                <a:solidFill>
                  <a:srgbClr val="FF0000"/>
                </a:solidFill>
              </a:rPr>
              <a:t>True</a:t>
            </a:r>
            <a:br>
              <a:rPr lang="zh-TW"/>
            </a:br>
            <a:r>
              <a:rPr lang="zh-TW"/>
              <a:t>執行虛擬變項轉換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>
                <a:solidFill>
                  <a:srgbClr val="FF0000"/>
                </a:solidFill>
              </a:rPr>
              <a:t>OK</a:t>
            </a:r>
            <a:r>
              <a:rPr lang="zh-TW"/>
              <a:t> 離開進階設定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826" name="Google Shape;826;p8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965825"/>
            <a:ext cx="4953000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6"/>
          <p:cNvSpPr/>
          <p:nvPr/>
        </p:nvSpPr>
        <p:spPr>
          <a:xfrm>
            <a:off x="845275" y="5450250"/>
            <a:ext cx="4526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29" name="Google Shape;829;p86"/>
          <p:cNvSpPr/>
          <p:nvPr/>
        </p:nvSpPr>
        <p:spPr>
          <a:xfrm>
            <a:off x="2999250" y="5942650"/>
            <a:ext cx="1208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30" name="Google Shape;830;p86"/>
          <p:cNvSpPr/>
          <p:nvPr/>
        </p:nvSpPr>
        <p:spPr>
          <a:xfrm>
            <a:off x="533400" y="4744805"/>
            <a:ext cx="602400" cy="594600"/>
          </a:xfrm>
          <a:prstGeom prst="wedgeEllipseCallout">
            <a:avLst>
              <a:gd fmla="val 42775" name="adj1"/>
              <a:gd fmla="val 8255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31" name="Google Shape;831;p86"/>
          <p:cNvSpPr/>
          <p:nvPr/>
        </p:nvSpPr>
        <p:spPr>
          <a:xfrm>
            <a:off x="4598075" y="5782455"/>
            <a:ext cx="602400" cy="594600"/>
          </a:xfrm>
          <a:prstGeom prst="wedgeEllipseCallout">
            <a:avLst>
              <a:gd fmla="val -117742" name="adj1"/>
              <a:gd fmla="val -312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想知道進階設定每個欄位的意思？</a:t>
            </a:r>
            <a:endParaRPr/>
          </a:p>
        </p:txBody>
      </p:sp>
      <p:sp>
        <p:nvSpPr>
          <p:cNvPr id="838" name="Google Shape;838;p8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87"/>
          <p:cNvSpPr txBox="1"/>
          <p:nvPr>
            <p:ph idx="2" type="body"/>
          </p:nvPr>
        </p:nvSpPr>
        <p:spPr>
          <a:xfrm>
            <a:off x="4705350" y="1791150"/>
            <a:ext cx="4019400" cy="439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Information有</a:t>
            </a:r>
            <a:r>
              <a:rPr lang="zh-TW"/>
              <a:t>說明</a:t>
            </a:r>
            <a:endParaRPr/>
          </a:p>
        </p:txBody>
      </p:sp>
      <p:sp>
        <p:nvSpPr>
          <p:cNvPr id="840" name="Google Shape;840;p8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41" name="Google Shape;841;p8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2" name="Google Shape;84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1" y="2462889"/>
            <a:ext cx="4328922" cy="381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075" y="2462889"/>
            <a:ext cx="3329940" cy="291369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4" name="Google Shape;844;p87"/>
          <p:cNvSpPr/>
          <p:nvPr/>
        </p:nvSpPr>
        <p:spPr>
          <a:xfrm>
            <a:off x="3742350" y="3226850"/>
            <a:ext cx="904200" cy="339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45" name="Google Shape;845;p87"/>
          <p:cNvSpPr/>
          <p:nvPr/>
        </p:nvSpPr>
        <p:spPr>
          <a:xfrm flipH="1">
            <a:off x="4705350" y="3134156"/>
            <a:ext cx="550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2" name="Google Shape;852;p8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資料前處理</a:t>
            </a:r>
            <a:br>
              <a:rPr lang="zh-TW"/>
            </a:br>
            <a:r>
              <a:rPr lang="zh-TW"/>
              <a:t>類別轉虛擬變項 (4/5)</a:t>
            </a:r>
            <a:endParaRPr/>
          </a:p>
        </p:txBody>
      </p:sp>
      <p:sp>
        <p:nvSpPr>
          <p:cNvPr id="853" name="Google Shape;853;p8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88"/>
          <p:cNvSpPr txBox="1"/>
          <p:nvPr>
            <p:ph idx="2" type="body"/>
          </p:nvPr>
        </p:nvSpPr>
        <p:spPr>
          <a:xfrm>
            <a:off x="5486400" y="1791150"/>
            <a:ext cx="3238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6"/>
            </a:pPr>
            <a:r>
              <a:rPr lang="zh-TW"/>
              <a:t>按下</a:t>
            </a:r>
            <a:r>
              <a:rPr lang="zh-TW">
                <a:solidFill>
                  <a:srgbClr val="FF0000"/>
                </a:solidFill>
              </a:rPr>
              <a:t>Apply</a:t>
            </a:r>
            <a:br>
              <a:rPr lang="zh-TW"/>
            </a:br>
            <a:r>
              <a:rPr lang="zh-TW"/>
              <a:t>套用篩選器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855" name="Google Shape;855;p8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6" name="Google Shape;8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2" y="2047475"/>
            <a:ext cx="4881800" cy="419908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8"/>
          <p:cNvSpPr/>
          <p:nvPr/>
        </p:nvSpPr>
        <p:spPr>
          <a:xfrm>
            <a:off x="4816725" y="3006075"/>
            <a:ext cx="49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58" name="Google Shape;858;p88"/>
          <p:cNvSpPr/>
          <p:nvPr/>
        </p:nvSpPr>
        <p:spPr>
          <a:xfrm>
            <a:off x="4718400" y="2165455"/>
            <a:ext cx="602400" cy="5946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5" name="Google Shape;865;p8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STEP 2b. 資料前處理</a:t>
            </a:r>
            <a:br>
              <a:rPr lang="zh-TW"/>
            </a:br>
            <a:r>
              <a:rPr lang="zh-TW"/>
              <a:t>類別轉虛擬變項 (5/5)</a:t>
            </a:r>
            <a:endParaRPr/>
          </a:p>
        </p:txBody>
      </p:sp>
      <p:sp>
        <p:nvSpPr>
          <p:cNvPr id="866" name="Google Shape;866;p8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89"/>
          <p:cNvSpPr txBox="1"/>
          <p:nvPr>
            <p:ph idx="2" type="body"/>
          </p:nvPr>
        </p:nvSpPr>
        <p:spPr>
          <a:xfrm>
            <a:off x="5486400" y="1791150"/>
            <a:ext cx="3238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rgbClr val="FF0000"/>
                </a:solidFill>
              </a:rPr>
              <a:t>Attributes: </a:t>
            </a:r>
            <a:r>
              <a:rPr lang="zh-TW" u="sng">
                <a:solidFill>
                  <a:srgbClr val="FF0000"/>
                </a:solidFill>
              </a:rPr>
              <a:t>56</a:t>
            </a:r>
            <a:br>
              <a:rPr lang="zh-TW"/>
            </a:br>
            <a:r>
              <a:rPr lang="zh-TW"/>
              <a:t>屬性數量增加</a:t>
            </a:r>
            <a:br>
              <a:rPr lang="zh-TW"/>
            </a:br>
            <a:r>
              <a:rPr lang="zh-TW"/>
              <a:t>從30變成56個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/>
              <a:t>類別型屬性</a:t>
            </a:r>
            <a:r>
              <a:rPr lang="zh-TW">
                <a:solidFill>
                  <a:schemeClr val="dk1"/>
                </a:solidFill>
              </a:rPr>
              <a:t>Gender</a:t>
            </a:r>
            <a:r>
              <a:rPr lang="zh-TW"/>
              <a:t>被轉換成兩個數值型屬性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lphaLcPeriod"/>
            </a:pPr>
            <a:r>
              <a:rPr lang="zh-TW" sz="2200" u="sng">
                <a:solidFill>
                  <a:srgbClr val="FF0000"/>
                </a:solidFill>
              </a:rPr>
              <a:t>Gender=female</a:t>
            </a:r>
            <a:endParaRPr sz="2200" u="sng">
              <a:solidFill>
                <a:srgbClr val="FF000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AutoNum type="alphaLcPeriod"/>
            </a:pPr>
            <a:r>
              <a:rPr lang="zh-TW" sz="2200" u="sng">
                <a:solidFill>
                  <a:srgbClr val="FF0000"/>
                </a:solidFill>
              </a:rPr>
              <a:t>Gender=male</a:t>
            </a:r>
            <a:endParaRPr b="1" sz="2000" u="sng">
              <a:solidFill>
                <a:srgbClr val="FF0000"/>
              </a:solidFill>
            </a:endParaRPr>
          </a:p>
        </p:txBody>
      </p:sp>
      <p:sp>
        <p:nvSpPr>
          <p:cNvPr id="868" name="Google Shape;868;p8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9" name="Google Shape;86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1" y="2047470"/>
            <a:ext cx="4881800" cy="419908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9"/>
          <p:cNvSpPr/>
          <p:nvPr/>
        </p:nvSpPr>
        <p:spPr>
          <a:xfrm>
            <a:off x="954075" y="4544000"/>
            <a:ext cx="1263300" cy="785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71" name="Google Shape;871;p89"/>
          <p:cNvSpPr/>
          <p:nvPr/>
        </p:nvSpPr>
        <p:spPr>
          <a:xfrm>
            <a:off x="1284525" y="3701155"/>
            <a:ext cx="602400" cy="5946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872" name="Google Shape;872;p89"/>
          <p:cNvSpPr/>
          <p:nvPr/>
        </p:nvSpPr>
        <p:spPr>
          <a:xfrm>
            <a:off x="2077100" y="3510650"/>
            <a:ext cx="7671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73" name="Google Shape;873;p89"/>
          <p:cNvSpPr/>
          <p:nvPr/>
        </p:nvSpPr>
        <p:spPr>
          <a:xfrm>
            <a:off x="1973900" y="2681317"/>
            <a:ext cx="602400" cy="5946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9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9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1" name="Google Shape;881;p9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3. </a:t>
            </a:r>
            <a:r>
              <a:rPr lang="zh-TW"/>
              <a:t>執行分群 (1/7)</a:t>
            </a:r>
            <a:endParaRPr/>
          </a:p>
        </p:txBody>
      </p:sp>
      <p:sp>
        <p:nvSpPr>
          <p:cNvPr id="882" name="Google Shape;882;p9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9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Filter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/>
            </a:br>
            <a:r>
              <a:rPr lang="zh-TW"/>
              <a:t>選擇篩選器</a:t>
            </a:r>
            <a:br>
              <a:rPr lang="zh-TW"/>
            </a:br>
            <a:r>
              <a:rPr lang="zh-TW" sz="2000" u="sng">
                <a:solidFill>
                  <a:schemeClr val="dk1"/>
                </a:solidFill>
              </a:rPr>
              <a:t>weka.filters.unsupervised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.attribute.</a:t>
            </a:r>
            <a:r>
              <a:rPr b="1" lang="zh-TW" sz="2000" u="sng">
                <a:solidFill>
                  <a:srgbClr val="FF0000"/>
                </a:solidFill>
              </a:rPr>
              <a:t>AddCluster</a:t>
            </a:r>
            <a:endParaRPr b="1" u="sng">
              <a:solidFill>
                <a:srgbClr val="FF0000"/>
              </a:solidFill>
            </a:endParaRPr>
          </a:p>
        </p:txBody>
      </p:sp>
      <p:pic>
        <p:nvPicPr>
          <p:cNvPr id="884" name="Google Shape;884;p90"/>
          <p:cNvPicPr preferRelativeResize="0"/>
          <p:nvPr/>
        </p:nvPicPr>
        <p:blipFill rotWithShape="1">
          <a:blip r:embed="rId3">
            <a:alphaModFix/>
          </a:blip>
          <a:srcRect b="0" l="0" r="26627" t="0"/>
          <a:stretch/>
        </p:blipFill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90"/>
          <p:cNvSpPr/>
          <p:nvPr/>
        </p:nvSpPr>
        <p:spPr>
          <a:xfrm>
            <a:off x="476250" y="2551650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86" name="Google Shape;886;p90"/>
          <p:cNvSpPr/>
          <p:nvPr/>
        </p:nvSpPr>
        <p:spPr>
          <a:xfrm>
            <a:off x="1301450" y="4135125"/>
            <a:ext cx="9846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87" name="Google Shape;887;p90"/>
          <p:cNvSpPr/>
          <p:nvPr/>
        </p:nvSpPr>
        <p:spPr>
          <a:xfrm>
            <a:off x="2286050" y="323620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cxnSp>
        <p:nvCxnSpPr>
          <p:cNvPr id="888" name="Google Shape;888;p90"/>
          <p:cNvCxnSpPr/>
          <p:nvPr/>
        </p:nvCxnSpPr>
        <p:spPr>
          <a:xfrm>
            <a:off x="1000475" y="3030400"/>
            <a:ext cx="591000" cy="91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3. 執行分群 (2/7)</a:t>
            </a:r>
            <a:endParaRPr/>
          </a:p>
        </p:txBody>
      </p:sp>
      <p:sp>
        <p:nvSpPr>
          <p:cNvPr id="895" name="Google Shape;895;p9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91"/>
          <p:cNvSpPr txBox="1"/>
          <p:nvPr>
            <p:ph idx="2" type="body"/>
          </p:nvPr>
        </p:nvSpPr>
        <p:spPr>
          <a:xfrm>
            <a:off x="5110050" y="1791150"/>
            <a:ext cx="3614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按下粗體字的篩選器名稱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AddCluster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sp>
        <p:nvSpPr>
          <p:cNvPr id="897" name="Google Shape;897;p9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8" name="Google Shape;898;p9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9" name="Google Shape;899;p91"/>
          <p:cNvPicPr preferRelativeResize="0"/>
          <p:nvPr/>
        </p:nvPicPr>
        <p:blipFill rotWithShape="1">
          <a:blip r:embed="rId3">
            <a:alphaModFix/>
          </a:blip>
          <a:srcRect b="26013" l="0" r="34136" t="0"/>
          <a:stretch/>
        </p:blipFill>
        <p:spPr>
          <a:xfrm>
            <a:off x="533396" y="1791150"/>
            <a:ext cx="4171951" cy="40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1"/>
          <p:cNvPicPr preferRelativeResize="0"/>
          <p:nvPr/>
        </p:nvPicPr>
        <p:blipFill rotWithShape="1">
          <a:blip r:embed="rId4">
            <a:alphaModFix/>
          </a:blip>
          <a:srcRect b="42092" l="0" r="34430" t="0"/>
          <a:stretch/>
        </p:blipFill>
        <p:spPr>
          <a:xfrm>
            <a:off x="1547800" y="4197550"/>
            <a:ext cx="3497500" cy="230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1" name="Google Shape;901;p91"/>
          <p:cNvSpPr/>
          <p:nvPr/>
        </p:nvSpPr>
        <p:spPr>
          <a:xfrm>
            <a:off x="1337700" y="3086650"/>
            <a:ext cx="8382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02" name="Google Shape;902;p91"/>
          <p:cNvSpPr/>
          <p:nvPr/>
        </p:nvSpPr>
        <p:spPr>
          <a:xfrm>
            <a:off x="1506900" y="231678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03" name="Google Shape;903;p91"/>
          <p:cNvSpPr/>
          <p:nvPr/>
        </p:nvSpPr>
        <p:spPr>
          <a:xfrm flipH="1" rot="5400000">
            <a:off x="1611300" y="3548881"/>
            <a:ext cx="550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3. 執行分群 (3/7)</a:t>
            </a:r>
            <a:endParaRPr/>
          </a:p>
        </p:txBody>
      </p:sp>
      <p:sp>
        <p:nvSpPr>
          <p:cNvPr id="910" name="Google Shape;910;p9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92"/>
          <p:cNvSpPr txBox="1"/>
          <p:nvPr>
            <p:ph idx="2" type="body"/>
          </p:nvPr>
        </p:nvSpPr>
        <p:spPr>
          <a:xfrm>
            <a:off x="5048625" y="1791150"/>
            <a:ext cx="37572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將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clusterer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分群演算法選擇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100" u="sng">
                <a:solidFill>
                  <a:schemeClr val="dk1"/>
                </a:solidFill>
              </a:rPr>
              <a:t>weka.clusterers</a:t>
            </a:r>
            <a:br>
              <a:rPr lang="zh-TW" sz="2100" u="sng">
                <a:solidFill>
                  <a:schemeClr val="dk1"/>
                </a:solidFill>
              </a:rPr>
            </a:br>
            <a:r>
              <a:rPr lang="zh-TW" sz="2100" u="sng">
                <a:solidFill>
                  <a:schemeClr val="dk1"/>
                </a:solidFill>
              </a:rPr>
              <a:t>.</a:t>
            </a:r>
            <a:r>
              <a:rPr b="1" lang="zh-TW" sz="2100" u="sng">
                <a:solidFill>
                  <a:srgbClr val="FF0000"/>
                </a:solidFill>
              </a:rPr>
              <a:t>CascadeSimpleKMeans</a:t>
            </a:r>
            <a:endParaRPr b="1" sz="2100" u="sng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rgbClr val="FF0000"/>
                </a:solidFill>
              </a:rPr>
              <a:t>OK</a:t>
            </a:r>
            <a:r>
              <a:rPr lang="zh-TW"/>
              <a:t> 離開進階設定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※ 需安裝套件cascadeKMeans</a:t>
            </a:r>
            <a:endParaRPr sz="2000"/>
          </a:p>
        </p:txBody>
      </p:sp>
      <p:sp>
        <p:nvSpPr>
          <p:cNvPr id="912" name="Google Shape;912;p9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13" name="Google Shape;913;p9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4" name="Google Shape;914;p92"/>
          <p:cNvGrpSpPr/>
          <p:nvPr/>
        </p:nvGrpSpPr>
        <p:grpSpPr>
          <a:xfrm>
            <a:off x="533398" y="2156324"/>
            <a:ext cx="4515231" cy="3370297"/>
            <a:chOff x="533400" y="2156325"/>
            <a:chExt cx="5334000" cy="3981450"/>
          </a:xfrm>
        </p:grpSpPr>
        <p:pic>
          <p:nvPicPr>
            <p:cNvPr id="915" name="Google Shape;915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400" y="2156325"/>
              <a:ext cx="5334000" cy="3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6" name="Google Shape;916;p92"/>
            <p:cNvSpPr/>
            <p:nvPr/>
          </p:nvSpPr>
          <p:spPr>
            <a:xfrm>
              <a:off x="2052075" y="3861350"/>
              <a:ext cx="2037600" cy="3573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917" name="Google Shape;917;p92"/>
            <p:cNvSpPr/>
            <p:nvPr/>
          </p:nvSpPr>
          <p:spPr>
            <a:xfrm>
              <a:off x="3205751" y="5748025"/>
              <a:ext cx="1290000" cy="2742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918" name="Google Shape;918;p92"/>
          <p:cNvSpPr/>
          <p:nvPr/>
        </p:nvSpPr>
        <p:spPr>
          <a:xfrm>
            <a:off x="3417388" y="5704555"/>
            <a:ext cx="602400" cy="594600"/>
          </a:xfrm>
          <a:prstGeom prst="wedgeEllipseCallout">
            <a:avLst>
              <a:gd fmla="val -56953" name="adj1"/>
              <a:gd fmla="val -7523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19" name="Google Shape;919;p92"/>
          <p:cNvSpPr/>
          <p:nvPr/>
        </p:nvSpPr>
        <p:spPr>
          <a:xfrm>
            <a:off x="2072250" y="2799830"/>
            <a:ext cx="602400" cy="594600"/>
          </a:xfrm>
          <a:prstGeom prst="wedgeEllipseCallout">
            <a:avLst>
              <a:gd fmla="val 45846" name="adj1"/>
              <a:gd fmla="val 6652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3. 執行分群 (4/7)</a:t>
            </a:r>
            <a:endParaRPr/>
          </a:p>
        </p:txBody>
      </p:sp>
      <p:sp>
        <p:nvSpPr>
          <p:cNvPr id="926" name="Google Shape;926;p9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93"/>
          <p:cNvSpPr txBox="1"/>
          <p:nvPr>
            <p:ph idx="2" type="body"/>
          </p:nvPr>
        </p:nvSpPr>
        <p:spPr>
          <a:xfrm>
            <a:off x="5349050" y="2240825"/>
            <a:ext cx="3375600" cy="4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按粗體字 </a:t>
            </a:r>
            <a:r>
              <a:rPr b="1" lang="zh-TW" sz="1900" u="sng">
                <a:solidFill>
                  <a:srgbClr val="FF0000"/>
                </a:solidFill>
              </a:rPr>
              <a:t>CascadeSimpleKMeans</a:t>
            </a:r>
            <a:br>
              <a:rPr lang="zh-TW" sz="1800"/>
            </a:br>
            <a:r>
              <a:rPr lang="zh-TW"/>
              <a:t>開啟進階設定</a:t>
            </a:r>
            <a:endParaRPr/>
          </a:p>
        </p:txBody>
      </p:sp>
      <p:sp>
        <p:nvSpPr>
          <p:cNvPr id="928" name="Google Shape;928;p9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9" name="Google Shape;929;p9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0" name="Google Shape;930;p93"/>
          <p:cNvGrpSpPr/>
          <p:nvPr/>
        </p:nvGrpSpPr>
        <p:grpSpPr>
          <a:xfrm>
            <a:off x="533398" y="1791149"/>
            <a:ext cx="4515231" cy="3370297"/>
            <a:chOff x="533400" y="2156325"/>
            <a:chExt cx="5334000" cy="3981450"/>
          </a:xfrm>
        </p:grpSpPr>
        <p:pic>
          <p:nvPicPr>
            <p:cNvPr id="931" name="Google Shape;931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3400" y="2156325"/>
              <a:ext cx="5334000" cy="3981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93"/>
            <p:cNvSpPr/>
            <p:nvPr/>
          </p:nvSpPr>
          <p:spPr>
            <a:xfrm>
              <a:off x="2699886" y="3861347"/>
              <a:ext cx="1389900" cy="357300"/>
            </a:xfrm>
            <a:prstGeom prst="roundRect">
              <a:avLst>
                <a:gd fmla="val 7780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pic>
        <p:nvPicPr>
          <p:cNvPr id="933" name="Google Shape;933;p93"/>
          <p:cNvPicPr preferRelativeResize="0"/>
          <p:nvPr/>
        </p:nvPicPr>
        <p:blipFill rotWithShape="1">
          <a:blip r:embed="rId4">
            <a:alphaModFix/>
          </a:blip>
          <a:srcRect b="57628" l="0" r="50704" t="0"/>
          <a:stretch/>
        </p:blipFill>
        <p:spPr>
          <a:xfrm>
            <a:off x="3585150" y="4230649"/>
            <a:ext cx="2441576" cy="26273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4" name="Google Shape;934;p93"/>
          <p:cNvSpPr/>
          <p:nvPr/>
        </p:nvSpPr>
        <p:spPr>
          <a:xfrm flipH="1" rot="2700000">
            <a:off x="3222813" y="3687741"/>
            <a:ext cx="516329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3. 執行分群 (5/7)</a:t>
            </a:r>
            <a:endParaRPr/>
          </a:p>
        </p:txBody>
      </p:sp>
      <p:sp>
        <p:nvSpPr>
          <p:cNvPr id="941" name="Google Shape;941;p9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94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在maxNumClusters跟minNumClusters裡面</a:t>
            </a:r>
            <a:r>
              <a:rPr lang="zh-TW"/>
              <a:t>可以設定最多和最少的分群數量。預設值會讓分群數量介於2至10之間。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如果沒有特別要修改的話，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6"/>
            </a:pPr>
            <a:r>
              <a:rPr lang="zh-TW">
                <a:solidFill>
                  <a:srgbClr val="FF0000"/>
                </a:solidFill>
              </a:rPr>
              <a:t>OK</a:t>
            </a:r>
            <a:r>
              <a:rPr lang="zh-TW">
                <a:solidFill>
                  <a:schemeClr val="dk1"/>
                </a:solidFill>
              </a:rPr>
              <a:t> 離開進階設定</a:t>
            </a:r>
            <a:endParaRPr/>
          </a:p>
        </p:txBody>
      </p:sp>
      <p:sp>
        <p:nvSpPr>
          <p:cNvPr id="943" name="Google Shape;943;p9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4" name="Google Shape;944;p9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5" name="Google Shape;94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800" y="1791150"/>
            <a:ext cx="3763721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94"/>
          <p:cNvSpPr/>
          <p:nvPr/>
        </p:nvSpPr>
        <p:spPr>
          <a:xfrm>
            <a:off x="3749000" y="5564080"/>
            <a:ext cx="602400" cy="594600"/>
          </a:xfrm>
          <a:prstGeom prst="wedgeEllipseCallout">
            <a:avLst>
              <a:gd fmla="val -86599" name="adj1"/>
              <a:gd fmla="val 3589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47" name="Google Shape;947;p94"/>
          <p:cNvSpPr/>
          <p:nvPr/>
        </p:nvSpPr>
        <p:spPr>
          <a:xfrm>
            <a:off x="1480674" y="4682025"/>
            <a:ext cx="1477800" cy="515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48" name="Google Shape;948;p94"/>
          <p:cNvSpPr/>
          <p:nvPr/>
        </p:nvSpPr>
        <p:spPr>
          <a:xfrm>
            <a:off x="3263600" y="4433625"/>
            <a:ext cx="773400" cy="763500"/>
          </a:xfrm>
          <a:prstGeom prst="wedgeEllipseCallout">
            <a:avLst>
              <a:gd fmla="val -70727" name="adj1"/>
              <a:gd fmla="val 1327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STEP 3. 執行分群 (6/7)</a:t>
            </a:r>
            <a:endParaRPr/>
          </a:p>
        </p:txBody>
      </p:sp>
      <p:sp>
        <p:nvSpPr>
          <p:cNvPr id="955" name="Google Shape;955;p9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5"/>
          <p:cNvSpPr txBox="1"/>
          <p:nvPr>
            <p:ph idx="2" type="body"/>
          </p:nvPr>
        </p:nvSpPr>
        <p:spPr>
          <a:xfrm>
            <a:off x="6011275" y="1791150"/>
            <a:ext cx="2713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chemeClr val="dk1"/>
                </a:solidFill>
              </a:rPr>
              <a:t>按下</a:t>
            </a:r>
            <a:r>
              <a:rPr lang="zh-TW">
                <a:solidFill>
                  <a:srgbClr val="FF0000"/>
                </a:solidFill>
              </a:rPr>
              <a:t>Apply</a:t>
            </a:r>
            <a:br>
              <a:rPr lang="zh-TW">
                <a:solidFill>
                  <a:srgbClr val="FF0000"/>
                </a:solidFill>
              </a:rPr>
            </a:br>
            <a:r>
              <a:rPr lang="zh-TW">
                <a:solidFill>
                  <a:schemeClr val="dk1"/>
                </a:solidFill>
              </a:rPr>
              <a:t>套用篩選器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8" name="Google Shape;958;p9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9" name="Google Shape;9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1791150"/>
            <a:ext cx="5477879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5"/>
          <p:cNvSpPr/>
          <p:nvPr/>
        </p:nvSpPr>
        <p:spPr>
          <a:xfrm>
            <a:off x="5352500" y="2885225"/>
            <a:ext cx="49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61" name="Google Shape;961;p95"/>
          <p:cNvSpPr/>
          <p:nvPr/>
        </p:nvSpPr>
        <p:spPr>
          <a:xfrm>
            <a:off x="5254175" y="2044605"/>
            <a:ext cx="602400" cy="5946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9" name="Google Shape;409;p6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探索性分析 分群</a:t>
            </a:r>
            <a:endParaRPr/>
          </a:p>
        </p:txBody>
      </p:sp>
      <p:sp>
        <p:nvSpPr>
          <p:cNvPr id="410" name="Google Shape;410;p6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5. </a:t>
            </a:r>
            <a:endParaRPr/>
          </a:p>
        </p:txBody>
      </p:sp>
      <p:pic>
        <p:nvPicPr>
          <p:cNvPr descr="slide question block super mario" id="411" name="Google Shape;4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725" y="571825"/>
            <a:ext cx="1274225" cy="12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0"/>
          <p:cNvSpPr txBox="1"/>
          <p:nvPr/>
        </p:nvSpPr>
        <p:spPr>
          <a:xfrm>
            <a:off x="3363525" y="653175"/>
            <a:ext cx="36270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如何探索資料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的共同模式</a:t>
            </a: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3" name="Google Shape;413;p60"/>
          <p:cNvSpPr/>
          <p:nvPr/>
        </p:nvSpPr>
        <p:spPr>
          <a:xfrm>
            <a:off x="3206025" y="5014877"/>
            <a:ext cx="1950300" cy="81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分群</a:t>
            </a:r>
            <a:endParaRPr b="1"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STEP 3. 執行分群 (7/7)</a:t>
            </a:r>
            <a:endParaRPr/>
          </a:p>
        </p:txBody>
      </p:sp>
      <p:sp>
        <p:nvSpPr>
          <p:cNvPr id="968" name="Google Shape;968;p96"/>
          <p:cNvSpPr txBox="1"/>
          <p:nvPr>
            <p:ph idx="2" type="body"/>
          </p:nvPr>
        </p:nvSpPr>
        <p:spPr>
          <a:xfrm>
            <a:off x="5234900" y="1791150"/>
            <a:ext cx="3489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8"/>
            </a:pPr>
            <a:r>
              <a:rPr lang="zh-TW">
                <a:solidFill>
                  <a:srgbClr val="FF0000"/>
                </a:solidFill>
              </a:rPr>
              <a:t>Attributes: 57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屬性數量增加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從56變成57個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8"/>
            </a:pPr>
            <a:r>
              <a:rPr lang="zh-TW">
                <a:solidFill>
                  <a:schemeClr val="dk1"/>
                </a:solidFill>
              </a:rPr>
              <a:t>新增了</a:t>
            </a:r>
            <a:r>
              <a:rPr lang="zh-TW">
                <a:solidFill>
                  <a:srgbClr val="FF0000"/>
                </a:solidFill>
              </a:rPr>
              <a:t>cluster</a:t>
            </a:r>
            <a:r>
              <a:rPr lang="zh-TW">
                <a:solidFill>
                  <a:schemeClr val="dk1"/>
                </a:solidFill>
              </a:rPr>
              <a:t>類別型屬性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8"/>
            </a:pPr>
            <a:r>
              <a:rPr lang="zh-TW">
                <a:solidFill>
                  <a:schemeClr val="dk1"/>
                </a:solidFill>
              </a:rPr>
              <a:t>所有資料被分成兩群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cluster1</a:t>
            </a:r>
            <a:r>
              <a:rPr lang="zh-TW"/>
              <a:t>: 共252筆</a:t>
            </a:r>
            <a:br>
              <a:rPr b="1" lang="zh-TW">
                <a:solidFill>
                  <a:srgbClr val="FF0000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cluster2</a:t>
            </a:r>
            <a:r>
              <a:rPr lang="zh-TW"/>
              <a:t>: 共333筆</a:t>
            </a:r>
            <a:endParaRPr/>
          </a:p>
        </p:txBody>
      </p:sp>
      <p:sp>
        <p:nvSpPr>
          <p:cNvPr id="969" name="Google Shape;969;p9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70" name="Google Shape;970;p9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1" name="Google Shape;97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79" y="2335080"/>
            <a:ext cx="4349984" cy="374164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96"/>
          <p:cNvSpPr/>
          <p:nvPr/>
        </p:nvSpPr>
        <p:spPr>
          <a:xfrm>
            <a:off x="761207" y="5054297"/>
            <a:ext cx="885263" cy="217742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3" name="Google Shape;973;p96"/>
          <p:cNvSpPr/>
          <p:nvPr/>
        </p:nvSpPr>
        <p:spPr>
          <a:xfrm>
            <a:off x="995300" y="5399176"/>
            <a:ext cx="550550" cy="543164"/>
          </a:xfrm>
          <a:prstGeom prst="wedgeEllipseCallout">
            <a:avLst>
              <a:gd fmla="val 22489" name="adj1"/>
              <a:gd fmla="val -703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74" name="Google Shape;974;p96"/>
          <p:cNvSpPr/>
          <p:nvPr/>
        </p:nvSpPr>
        <p:spPr>
          <a:xfrm>
            <a:off x="2779532" y="3899953"/>
            <a:ext cx="1983027" cy="440487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5" name="Google Shape;975;p96"/>
          <p:cNvSpPr/>
          <p:nvPr/>
        </p:nvSpPr>
        <p:spPr>
          <a:xfrm>
            <a:off x="4007566" y="3090399"/>
            <a:ext cx="550500" cy="543300"/>
          </a:xfrm>
          <a:prstGeom prst="wedgeEllipseCallout">
            <a:avLst>
              <a:gd fmla="val -14521" name="adj1"/>
              <a:gd fmla="val 796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76" name="Google Shape;976;p96"/>
          <p:cNvSpPr/>
          <p:nvPr/>
        </p:nvSpPr>
        <p:spPr>
          <a:xfrm>
            <a:off x="1964586" y="3633572"/>
            <a:ext cx="609154" cy="207975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7" name="Google Shape;977;p96"/>
          <p:cNvSpPr/>
          <p:nvPr/>
        </p:nvSpPr>
        <p:spPr>
          <a:xfrm>
            <a:off x="1838085" y="2884300"/>
            <a:ext cx="550500" cy="5433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9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5" name="Google Shape;985;p9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4. </a:t>
            </a:r>
            <a:r>
              <a:rPr lang="zh-TW"/>
              <a:t>檢視探勘結果 (1/6)</a:t>
            </a:r>
            <a:endParaRPr/>
          </a:p>
        </p:txBody>
      </p:sp>
      <p:sp>
        <p:nvSpPr>
          <p:cNvPr id="986" name="Google Shape;986;p9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97"/>
          <p:cNvSpPr txBox="1"/>
          <p:nvPr>
            <p:ph idx="2" type="body"/>
          </p:nvPr>
        </p:nvSpPr>
        <p:spPr>
          <a:xfrm>
            <a:off x="6093025" y="2251100"/>
            <a:ext cx="2631600" cy="42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Save</a:t>
            </a:r>
            <a:r>
              <a:rPr lang="zh-TW"/>
              <a:t> </a:t>
            </a:r>
            <a:r>
              <a:rPr lang="zh-TW"/>
              <a:t>儲存檔案</a:t>
            </a:r>
            <a:endParaRPr/>
          </a:p>
        </p:txBody>
      </p:sp>
      <p:pic>
        <p:nvPicPr>
          <p:cNvPr id="988" name="Google Shape;9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800426"/>
            <a:ext cx="4844201" cy="41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97"/>
          <p:cNvSpPr/>
          <p:nvPr/>
        </p:nvSpPr>
        <p:spPr>
          <a:xfrm>
            <a:off x="4552800" y="2251103"/>
            <a:ext cx="8382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90" name="Google Shape;990;p97"/>
          <p:cNvSpPr/>
          <p:nvPr/>
        </p:nvSpPr>
        <p:spPr>
          <a:xfrm>
            <a:off x="4311875" y="1514080"/>
            <a:ext cx="602400" cy="594600"/>
          </a:xfrm>
          <a:prstGeom prst="wedgeEllipseCallout">
            <a:avLst>
              <a:gd fmla="val 23282" name="adj1"/>
              <a:gd fmla="val 6795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id="991" name="Google Shape;99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875" y="3716700"/>
            <a:ext cx="4345944" cy="302207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2" name="Google Shape;992;p97"/>
          <p:cNvSpPr/>
          <p:nvPr/>
        </p:nvSpPr>
        <p:spPr>
          <a:xfrm flipH="1" rot="5400000">
            <a:off x="4522650" y="2944221"/>
            <a:ext cx="898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9" name="Google Shape;99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804275"/>
            <a:ext cx="4345944" cy="3022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00" name="Google Shape;1000;p9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檢視探勘結果 (2/6)</a:t>
            </a:r>
            <a:endParaRPr/>
          </a:p>
        </p:txBody>
      </p:sp>
      <p:sp>
        <p:nvSpPr>
          <p:cNvPr id="1001" name="Google Shape;1001;p98"/>
          <p:cNvSpPr txBox="1"/>
          <p:nvPr>
            <p:ph idx="2" type="body"/>
          </p:nvPr>
        </p:nvSpPr>
        <p:spPr>
          <a:xfrm>
            <a:off x="5210175" y="1791150"/>
            <a:ext cx="3514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rgbClr val="FF0000"/>
                </a:solidFill>
              </a:rPr>
              <a:t>Look in: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移動到下載資料夾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File Name 檔案命名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 u="sng">
                <a:solidFill>
                  <a:srgbClr val="FF0000"/>
                </a:solidFill>
              </a:rPr>
              <a:t>stu-sch-1 - train -cluster.csv</a:t>
            </a:r>
            <a:endParaRPr sz="2000" u="sng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Files of Type: 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rgbClr val="FF0000"/>
                </a:solidFill>
              </a:rPr>
              <a:t>CSV file: comma separated files (*.csv)</a:t>
            </a:r>
            <a:br>
              <a:rPr lang="zh-TW" u="sng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以CSV檔案類型儲存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rgbClr val="FF0000"/>
                </a:solidFill>
              </a:rPr>
              <a:t>Save</a:t>
            </a:r>
            <a:r>
              <a:rPr lang="zh-TW">
                <a:solidFill>
                  <a:schemeClr val="dk1"/>
                </a:solidFill>
              </a:rPr>
              <a:t> 儲存檔案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此資料夾就會產生CSV檔案</a:t>
            </a:r>
            <a:endParaRPr/>
          </a:p>
        </p:txBody>
      </p:sp>
      <p:sp>
        <p:nvSpPr>
          <p:cNvPr id="1002" name="Google Shape;1002;p9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3" name="Google Shape;1003;p9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98"/>
          <p:cNvSpPr/>
          <p:nvPr/>
        </p:nvSpPr>
        <p:spPr>
          <a:xfrm>
            <a:off x="1202726" y="2143225"/>
            <a:ext cx="13500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05" name="Google Shape;1005;p98"/>
          <p:cNvSpPr/>
          <p:nvPr/>
        </p:nvSpPr>
        <p:spPr>
          <a:xfrm>
            <a:off x="1388455" y="4015950"/>
            <a:ext cx="22326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06" name="Google Shape;1006;p98"/>
          <p:cNvSpPr/>
          <p:nvPr/>
        </p:nvSpPr>
        <p:spPr>
          <a:xfrm>
            <a:off x="3377213" y="4363675"/>
            <a:ext cx="6984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07" name="Google Shape;1007;p98"/>
          <p:cNvSpPr/>
          <p:nvPr/>
        </p:nvSpPr>
        <p:spPr>
          <a:xfrm>
            <a:off x="2072988" y="141323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08" name="Google Shape;1008;p98"/>
          <p:cNvSpPr/>
          <p:nvPr/>
        </p:nvSpPr>
        <p:spPr>
          <a:xfrm>
            <a:off x="1380063" y="4396605"/>
            <a:ext cx="602400" cy="594600"/>
          </a:xfrm>
          <a:prstGeom prst="wedgeEllipseCallout">
            <a:avLst>
              <a:gd fmla="val 41627" name="adj1"/>
              <a:gd fmla="val -6678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09" name="Google Shape;1009;p98"/>
          <p:cNvSpPr/>
          <p:nvPr/>
        </p:nvSpPr>
        <p:spPr>
          <a:xfrm>
            <a:off x="3850288" y="363773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grpSp>
        <p:nvGrpSpPr>
          <p:cNvPr id="1010" name="Google Shape;1010;p98"/>
          <p:cNvGrpSpPr/>
          <p:nvPr/>
        </p:nvGrpSpPr>
        <p:grpSpPr>
          <a:xfrm>
            <a:off x="476255" y="5199600"/>
            <a:ext cx="4540295" cy="1374151"/>
            <a:chOff x="3616180" y="3974100"/>
            <a:chExt cx="4540295" cy="1374151"/>
          </a:xfrm>
        </p:grpSpPr>
        <p:sp>
          <p:nvSpPr>
            <p:cNvPr id="1011" name="Google Shape;1011;p98"/>
            <p:cNvSpPr/>
            <p:nvPr/>
          </p:nvSpPr>
          <p:spPr>
            <a:xfrm>
              <a:off x="4438575" y="4085175"/>
              <a:ext cx="37179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/>
                <a:t>stu-sch-1 </a:t>
              </a:r>
              <a:br>
                <a:rPr lang="zh-TW" sz="3200"/>
              </a:br>
              <a:r>
                <a:rPr lang="zh-TW" sz="3200"/>
                <a:t>- train - cluster</a:t>
              </a:r>
              <a:r>
                <a:rPr lang="zh-TW" sz="3200">
                  <a:solidFill>
                    <a:srgbClr val="FF0000"/>
                  </a:solidFill>
                </a:rPr>
                <a:t>.csv</a:t>
              </a:r>
              <a:endParaRPr sz="3200">
                <a:solidFill>
                  <a:srgbClr val="FF0000"/>
                </a:solidFill>
              </a:endParaRPr>
            </a:p>
          </p:txBody>
        </p:sp>
        <p:pic>
          <p:nvPicPr>
            <p:cNvPr id="1012" name="Google Shape;1012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6180" y="3974100"/>
              <a:ext cx="997486" cy="13741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3" name="Google Shape;1013;p98"/>
          <p:cNvSpPr/>
          <p:nvPr/>
        </p:nvSpPr>
        <p:spPr>
          <a:xfrm flipH="1" rot="5400000">
            <a:off x="3454375" y="4844623"/>
            <a:ext cx="508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98"/>
          <p:cNvSpPr/>
          <p:nvPr/>
        </p:nvSpPr>
        <p:spPr>
          <a:xfrm>
            <a:off x="1415155" y="3685850"/>
            <a:ext cx="22326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15" name="Google Shape;1015;p98"/>
          <p:cNvSpPr/>
          <p:nvPr/>
        </p:nvSpPr>
        <p:spPr>
          <a:xfrm>
            <a:off x="2960813" y="3009117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檢視探勘結果 (3/6)</a:t>
            </a:r>
            <a:endParaRPr/>
          </a:p>
        </p:txBody>
      </p:sp>
      <p:sp>
        <p:nvSpPr>
          <p:cNvPr id="1022" name="Google Shape;1022;p99"/>
          <p:cNvSpPr txBox="1"/>
          <p:nvPr>
            <p:ph idx="2" type="body"/>
          </p:nvPr>
        </p:nvSpPr>
        <p:spPr>
          <a:xfrm>
            <a:off x="2404950" y="2381800"/>
            <a:ext cx="4334100" cy="4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開啟</a:t>
            </a:r>
            <a:r>
              <a:rPr lang="zh-TW">
                <a:solidFill>
                  <a:srgbClr val="FF0000"/>
                </a:solidFill>
              </a:rPr>
              <a:t>Weka分群結果分析器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23" name="Google Shape;1023;p9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4" name="Google Shape;1024;p9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99"/>
          <p:cNvGrpSpPr/>
          <p:nvPr/>
        </p:nvGrpSpPr>
        <p:grpSpPr>
          <a:xfrm>
            <a:off x="3091850" y="3142725"/>
            <a:ext cx="3274500" cy="2008625"/>
            <a:chOff x="5077750" y="3309050"/>
            <a:chExt cx="3274500" cy="2008625"/>
          </a:xfrm>
        </p:grpSpPr>
        <p:sp>
          <p:nvSpPr>
            <p:cNvPr id="1026" name="Google Shape;1026;p99"/>
            <p:cNvSpPr/>
            <p:nvPr/>
          </p:nvSpPr>
          <p:spPr>
            <a:xfrm>
              <a:off x="5077750" y="4165675"/>
              <a:ext cx="32745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Weka</a:t>
              </a:r>
              <a:br>
                <a:rPr lang="zh-TW" sz="3200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lang="zh-TW" sz="3200" u="sng">
                  <a:solidFill>
                    <a:srgbClr val="0000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分群結果分析器</a:t>
              </a:r>
              <a:endParaRPr sz="3200" u="sng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027" name="Google Shape;1027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25888" y="3309050"/>
              <a:ext cx="978325" cy="978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8" name="Google Shape;1028;p99"/>
          <p:cNvSpPr/>
          <p:nvPr/>
        </p:nvSpPr>
        <p:spPr>
          <a:xfrm>
            <a:off x="3512788" y="2970380"/>
            <a:ext cx="602400" cy="594600"/>
          </a:xfrm>
          <a:prstGeom prst="wedgeEllipseCallout">
            <a:avLst>
              <a:gd fmla="val 53604" name="adj1"/>
              <a:gd fmla="val 59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檢視探勘結果 (4/6)</a:t>
            </a:r>
            <a:endParaRPr/>
          </a:p>
        </p:txBody>
      </p:sp>
      <p:sp>
        <p:nvSpPr>
          <p:cNvPr id="1035" name="Google Shape;1035;p10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0"/>
          <p:cNvSpPr txBox="1"/>
          <p:nvPr>
            <p:ph idx="2" type="body"/>
          </p:nvPr>
        </p:nvSpPr>
        <p:spPr>
          <a:xfrm>
            <a:off x="5666075" y="1936475"/>
            <a:ext cx="3058800" cy="4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6"/>
            </a:pPr>
            <a:r>
              <a:rPr lang="zh-TW">
                <a:solidFill>
                  <a:srgbClr val="FF0000"/>
                </a:solidFill>
              </a:rPr>
              <a:t>選擇檔案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選擇剛剛儲存的CSV檔案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8" name="Google Shape;1038;p10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9" name="Google Shape;1039;p100"/>
          <p:cNvPicPr preferRelativeResize="0"/>
          <p:nvPr/>
        </p:nvPicPr>
        <p:blipFill rotWithShape="1">
          <a:blip r:embed="rId3">
            <a:alphaModFix/>
          </a:blip>
          <a:srcRect b="0" l="0" r="25104" t="0"/>
          <a:stretch/>
        </p:blipFill>
        <p:spPr>
          <a:xfrm>
            <a:off x="533400" y="1791150"/>
            <a:ext cx="5033149" cy="47118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0" name="Google Shape;1040;p100"/>
          <p:cNvSpPr/>
          <p:nvPr/>
        </p:nvSpPr>
        <p:spPr>
          <a:xfrm>
            <a:off x="935528" y="3773125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41" name="Google Shape;1041;p100"/>
          <p:cNvSpPr/>
          <p:nvPr/>
        </p:nvSpPr>
        <p:spPr>
          <a:xfrm>
            <a:off x="333113" y="3025305"/>
            <a:ext cx="602400" cy="594600"/>
          </a:xfrm>
          <a:prstGeom prst="wedgeEllipseCallout">
            <a:avLst>
              <a:gd fmla="val 58817" name="adj1"/>
              <a:gd fmla="val 6046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42" name="Google Shape;1042;p100"/>
          <p:cNvSpPr/>
          <p:nvPr/>
        </p:nvSpPr>
        <p:spPr>
          <a:xfrm flipH="1" rot="10800000">
            <a:off x="1863250" y="3680723"/>
            <a:ext cx="508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3" name="Google Shape;1043;p100"/>
          <p:cNvGrpSpPr/>
          <p:nvPr/>
        </p:nvGrpSpPr>
        <p:grpSpPr>
          <a:xfrm>
            <a:off x="2513205" y="3311375"/>
            <a:ext cx="4540295" cy="1374151"/>
            <a:chOff x="3616180" y="3974100"/>
            <a:chExt cx="4540295" cy="1374151"/>
          </a:xfrm>
        </p:grpSpPr>
        <p:sp>
          <p:nvSpPr>
            <p:cNvPr id="1044" name="Google Shape;1044;p100"/>
            <p:cNvSpPr/>
            <p:nvPr/>
          </p:nvSpPr>
          <p:spPr>
            <a:xfrm>
              <a:off x="4438575" y="4085175"/>
              <a:ext cx="37179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/>
                <a:t>stu-sch-1 </a:t>
              </a:r>
              <a:br>
                <a:rPr lang="zh-TW" sz="3200"/>
              </a:br>
              <a:r>
                <a:rPr lang="zh-TW" sz="3200"/>
                <a:t>- train - cluster.csv</a:t>
              </a:r>
              <a:endParaRPr sz="3200"/>
            </a:p>
          </p:txBody>
        </p:sp>
        <p:pic>
          <p:nvPicPr>
            <p:cNvPr id="1045" name="Google Shape;1045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6180" y="3974100"/>
              <a:ext cx="997486" cy="1374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檢視探勘結果 (6/6)</a:t>
            </a:r>
            <a:endParaRPr/>
          </a:p>
        </p:txBody>
      </p:sp>
      <p:sp>
        <p:nvSpPr>
          <p:cNvPr id="1052" name="Google Shape;1052;p10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01"/>
          <p:cNvSpPr txBox="1"/>
          <p:nvPr>
            <p:ph idx="2" type="body"/>
          </p:nvPr>
        </p:nvSpPr>
        <p:spPr>
          <a:xfrm>
            <a:off x="5798125" y="1791150"/>
            <a:ext cx="29268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rgbClr val="FF0000"/>
                </a:solidFill>
              </a:rPr>
              <a:t>分群比較表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查看各分群大於和小於全部資料均值的屬性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chemeClr val="dk1"/>
                </a:solidFill>
              </a:rPr>
              <a:t>舉例：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TW" sz="2200">
                <a:solidFill>
                  <a:schemeClr val="dk1"/>
                </a:solidFill>
              </a:rPr>
              <a:t>第2群的Age大於平均值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TW" sz="2200">
                <a:solidFill>
                  <a:schemeClr val="dk1"/>
                </a:solidFill>
              </a:rPr>
              <a:t>表示第2群的年齡較大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54" name="Google Shape;1054;p10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5" name="Google Shape;1055;p10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6" name="Google Shape;1056;p101"/>
          <p:cNvPicPr preferRelativeResize="0"/>
          <p:nvPr/>
        </p:nvPicPr>
        <p:blipFill rotWithShape="1">
          <a:blip r:embed="rId3">
            <a:alphaModFix/>
          </a:blip>
          <a:srcRect b="0" l="0" r="14617" t="0"/>
          <a:stretch/>
        </p:blipFill>
        <p:spPr>
          <a:xfrm>
            <a:off x="533400" y="1785450"/>
            <a:ext cx="5264725" cy="47118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7" name="Google Shape;1057;p101"/>
          <p:cNvSpPr/>
          <p:nvPr/>
        </p:nvSpPr>
        <p:spPr>
          <a:xfrm>
            <a:off x="713675" y="1791150"/>
            <a:ext cx="657900" cy="261900"/>
          </a:xfrm>
          <a:prstGeom prst="roundRect">
            <a:avLst>
              <a:gd fmla="val 303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58" name="Google Shape;1058;p101"/>
          <p:cNvSpPr/>
          <p:nvPr/>
        </p:nvSpPr>
        <p:spPr>
          <a:xfrm>
            <a:off x="1619163" y="1306630"/>
            <a:ext cx="602400" cy="594600"/>
          </a:xfrm>
          <a:prstGeom prst="wedgeEllipseCallout">
            <a:avLst>
              <a:gd fmla="val -67441" name="adj1"/>
              <a:gd fmla="val 4244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59" name="Google Shape;1059;p101"/>
          <p:cNvSpPr/>
          <p:nvPr/>
        </p:nvSpPr>
        <p:spPr>
          <a:xfrm>
            <a:off x="3563750" y="2610525"/>
            <a:ext cx="657900" cy="261900"/>
          </a:xfrm>
          <a:prstGeom prst="roundRect">
            <a:avLst>
              <a:gd fmla="val 303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0" name="Google Shape;1060;p101"/>
          <p:cNvSpPr/>
          <p:nvPr/>
        </p:nvSpPr>
        <p:spPr>
          <a:xfrm>
            <a:off x="4807688" y="2277830"/>
            <a:ext cx="602400" cy="594600"/>
          </a:xfrm>
          <a:prstGeom prst="wedgeEllipseCallout">
            <a:avLst>
              <a:gd fmla="val -120665" name="adj1"/>
              <a:gd fmla="val 333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0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檢視探勘結果 (6/6)</a:t>
            </a:r>
            <a:endParaRPr/>
          </a:p>
        </p:txBody>
      </p:sp>
      <p:sp>
        <p:nvSpPr>
          <p:cNvPr id="1067" name="Google Shape;1067;p10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02"/>
          <p:cNvSpPr txBox="1"/>
          <p:nvPr>
            <p:ph idx="2" type="body"/>
          </p:nvPr>
        </p:nvSpPr>
        <p:spPr>
          <a:xfrm>
            <a:off x="6092500" y="1791150"/>
            <a:ext cx="2632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9"/>
            </a:pPr>
            <a:r>
              <a:rPr lang="zh-TW">
                <a:solidFill>
                  <a:srgbClr val="FF0000"/>
                </a:solidFill>
              </a:rPr>
              <a:t>分群結果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查看各屬性在各群中的平均值和標準差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9"/>
            </a:pPr>
            <a:r>
              <a:rPr lang="zh-TW">
                <a:solidFill>
                  <a:schemeClr val="dk1"/>
                </a:solidFill>
              </a:rPr>
              <a:t>舉例：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TW" sz="2200">
                <a:solidFill>
                  <a:schemeClr val="dk1"/>
                </a:solidFill>
              </a:rPr>
              <a:t>第2群的Age大於平均值為</a:t>
            </a:r>
            <a:r>
              <a:rPr lang="zh-TW" sz="2200" u="sng">
                <a:solidFill>
                  <a:schemeClr val="dk1"/>
                </a:solidFill>
              </a:rPr>
              <a:t>16.8</a:t>
            </a:r>
            <a:endParaRPr sz="2200" u="sng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zh-TW" sz="2200">
                <a:solidFill>
                  <a:schemeClr val="dk1"/>
                </a:solidFill>
              </a:rPr>
              <a:t>比第1群的</a:t>
            </a:r>
            <a:r>
              <a:rPr lang="zh-TW" sz="2200" u="sng">
                <a:solidFill>
                  <a:schemeClr val="dk1"/>
                </a:solidFill>
              </a:rPr>
              <a:t>16.6</a:t>
            </a:r>
            <a:r>
              <a:rPr lang="zh-TW" sz="2200">
                <a:solidFill>
                  <a:schemeClr val="dk1"/>
                </a:solidFill>
              </a:rPr>
              <a:t>還要大一點</a:t>
            </a:r>
            <a:endParaRPr/>
          </a:p>
        </p:txBody>
      </p:sp>
      <p:sp>
        <p:nvSpPr>
          <p:cNvPr id="1069" name="Google Shape;1069;p10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0" name="Google Shape;1070;p10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102"/>
          <p:cNvPicPr preferRelativeResize="0"/>
          <p:nvPr/>
        </p:nvPicPr>
        <p:blipFill rotWithShape="1">
          <a:blip r:embed="rId3">
            <a:alphaModFix/>
          </a:blip>
          <a:srcRect b="0" l="0" r="16205" t="0"/>
          <a:stretch/>
        </p:blipFill>
        <p:spPr>
          <a:xfrm>
            <a:off x="533400" y="1791150"/>
            <a:ext cx="5166750" cy="47118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2" name="Google Shape;1072;p102"/>
          <p:cNvSpPr/>
          <p:nvPr/>
        </p:nvSpPr>
        <p:spPr>
          <a:xfrm>
            <a:off x="713675" y="1791150"/>
            <a:ext cx="1397100" cy="394800"/>
          </a:xfrm>
          <a:prstGeom prst="roundRect">
            <a:avLst>
              <a:gd fmla="val 303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3" name="Google Shape;1073;p102"/>
          <p:cNvSpPr/>
          <p:nvPr/>
        </p:nvSpPr>
        <p:spPr>
          <a:xfrm>
            <a:off x="2241888" y="1458030"/>
            <a:ext cx="602400" cy="594600"/>
          </a:xfrm>
          <a:prstGeom prst="wedgeEllipseCallout">
            <a:avLst>
              <a:gd fmla="val -67441" name="adj1"/>
              <a:gd fmla="val 4244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9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074" name="Google Shape;1074;p102"/>
          <p:cNvSpPr/>
          <p:nvPr/>
        </p:nvSpPr>
        <p:spPr>
          <a:xfrm>
            <a:off x="1879275" y="3723850"/>
            <a:ext cx="3607200" cy="594600"/>
          </a:xfrm>
          <a:prstGeom prst="roundRect">
            <a:avLst>
              <a:gd fmla="val 303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75" name="Google Shape;1075;p102"/>
          <p:cNvSpPr/>
          <p:nvPr/>
        </p:nvSpPr>
        <p:spPr>
          <a:xfrm>
            <a:off x="5021438" y="2981430"/>
            <a:ext cx="602400" cy="594600"/>
          </a:xfrm>
          <a:prstGeom prst="wedgeEllipseCallout">
            <a:avLst>
              <a:gd fmla="val -40826" name="adj1"/>
              <a:gd fmla="val 873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10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82" name="Google Shape;1082;p10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我們可以把相似的學生分成兩群</a:t>
            </a:r>
            <a:endParaRPr/>
          </a:p>
        </p:txBody>
      </p:sp>
      <p:sp>
        <p:nvSpPr>
          <p:cNvPr id="1083" name="Google Shape;1083;p10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4" name="Google Shape;1084;p103"/>
          <p:cNvPicPr preferRelativeResize="0"/>
          <p:nvPr/>
        </p:nvPicPr>
        <p:blipFill rotWithShape="1">
          <a:blip r:embed="rId3">
            <a:alphaModFix/>
          </a:blip>
          <a:srcRect b="46334" l="19479" r="20511" t="5526"/>
          <a:stretch/>
        </p:blipFill>
        <p:spPr>
          <a:xfrm>
            <a:off x="2756980" y="1791150"/>
            <a:ext cx="3509616" cy="21513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5" name="Google Shape;1085;p103"/>
          <p:cNvSpPr/>
          <p:nvPr/>
        </p:nvSpPr>
        <p:spPr>
          <a:xfrm>
            <a:off x="533400" y="3241626"/>
            <a:ext cx="3157800" cy="2931600"/>
          </a:xfrm>
          <a:prstGeom prst="wedgeRoundRectCallout">
            <a:avLst>
              <a:gd fmla="val 37321" name="adj1"/>
              <a:gd fmla="val -5756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第1群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100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大多為男性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更多是住市區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家庭成員偏3人以下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雙親大多同住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母親教育程度相對較高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…...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86" name="Google Shape;1086;p103"/>
          <p:cNvSpPr/>
          <p:nvPr/>
        </p:nvSpPr>
        <p:spPr>
          <a:xfrm>
            <a:off x="5509950" y="3241626"/>
            <a:ext cx="3157800" cy="2931600"/>
          </a:xfrm>
          <a:prstGeom prst="wedgeRoundRectCallout">
            <a:avLst>
              <a:gd fmla="val -49488" name="adj1"/>
              <a:gd fmla="val -5567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第2群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100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大多為女性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年齡較大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更多是住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鄉村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家庭成員偏大於3人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雙親大多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分居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55600" lvl="0" marL="360000" rtl="0" algn="l">
              <a:spcBef>
                <a:spcPts val="0"/>
              </a:spcBef>
              <a:spcAft>
                <a:spcPts val="0"/>
              </a:spcAft>
              <a:buSzPts val="2000"/>
              <a:buFont typeface="Microsoft JhengHei"/>
              <a:buChar char="●"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較多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母親在家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工作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JhengHei"/>
                <a:ea typeface="Microsoft JhengHei"/>
                <a:cs typeface="Microsoft JhengHei"/>
                <a:sym typeface="Microsoft JhengHei"/>
              </a:rPr>
              <a:t>…...</a:t>
            </a:r>
            <a:endParaRPr sz="2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04"/>
          <p:cNvPicPr preferRelativeResize="0"/>
          <p:nvPr/>
        </p:nvPicPr>
        <p:blipFill rotWithShape="1">
          <a:blip r:embed="rId3">
            <a:alphaModFix/>
          </a:blip>
          <a:srcRect b="46334" l="19479" r="20511" t="5526"/>
          <a:stretch/>
        </p:blipFill>
        <p:spPr>
          <a:xfrm>
            <a:off x="4501025" y="3827313"/>
            <a:ext cx="3862600" cy="23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0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4" name="Google Shape;1094;p104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https://www.kapwing.com/explore/drake-reaction-meme-maker</a:t>
            </a:r>
            <a:endParaRPr/>
          </a:p>
        </p:txBody>
      </p:sp>
      <p:pic>
        <p:nvPicPr>
          <p:cNvPr id="1095" name="Google Shape;1095;p104"/>
          <p:cNvPicPr preferRelativeResize="0"/>
          <p:nvPr/>
        </p:nvPicPr>
        <p:blipFill rotWithShape="1">
          <a:blip r:embed="rId5">
            <a:alphaModFix/>
          </a:blip>
          <a:srcRect b="53866" l="0" r="48893" t="0"/>
          <a:stretch/>
        </p:blipFill>
        <p:spPr>
          <a:xfrm>
            <a:off x="773475" y="480188"/>
            <a:ext cx="3575501" cy="28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104"/>
          <p:cNvPicPr preferRelativeResize="0"/>
          <p:nvPr/>
        </p:nvPicPr>
        <p:blipFill rotWithShape="1">
          <a:blip r:embed="rId5">
            <a:alphaModFix/>
          </a:blip>
          <a:srcRect b="0" l="0" r="48893" t="53866"/>
          <a:stretch/>
        </p:blipFill>
        <p:spPr>
          <a:xfrm>
            <a:off x="773475" y="3463463"/>
            <a:ext cx="3575501" cy="2896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7" name="Google Shape;1097;p104"/>
          <p:cNvCxnSpPr/>
          <p:nvPr/>
        </p:nvCxnSpPr>
        <p:spPr>
          <a:xfrm>
            <a:off x="765500" y="3438688"/>
            <a:ext cx="7528800" cy="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104"/>
          <p:cNvCxnSpPr/>
          <p:nvPr/>
        </p:nvCxnSpPr>
        <p:spPr>
          <a:xfrm>
            <a:off x="4351050" y="481913"/>
            <a:ext cx="0" cy="58959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9" name="Google Shape;1099;p104"/>
          <p:cNvSpPr txBox="1"/>
          <p:nvPr>
            <p:ph type="title"/>
          </p:nvPr>
        </p:nvSpPr>
        <p:spPr>
          <a:xfrm rot="-899919">
            <a:off x="2263951" y="572305"/>
            <a:ext cx="2568815" cy="64256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看不下去！</a:t>
            </a:r>
            <a:endParaRPr sz="2300"/>
          </a:p>
        </p:txBody>
      </p:sp>
      <p:sp>
        <p:nvSpPr>
          <p:cNvPr id="1100" name="Google Shape;1100;p104"/>
          <p:cNvSpPr txBox="1"/>
          <p:nvPr>
            <p:ph type="title"/>
          </p:nvPr>
        </p:nvSpPr>
        <p:spPr>
          <a:xfrm rot="899532">
            <a:off x="511551" y="3760028"/>
            <a:ext cx="2568737" cy="64256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好懂！</a:t>
            </a:r>
            <a:endParaRPr sz="2300"/>
          </a:p>
        </p:txBody>
      </p:sp>
      <p:pic>
        <p:nvPicPr>
          <p:cNvPr id="1101" name="Google Shape;1101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9750" y="516524"/>
            <a:ext cx="1950700" cy="124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2" name="Google Shape;1102;p104"/>
          <p:cNvGrpSpPr/>
          <p:nvPr/>
        </p:nvGrpSpPr>
        <p:grpSpPr>
          <a:xfrm>
            <a:off x="6346349" y="622572"/>
            <a:ext cx="2219456" cy="1334816"/>
            <a:chOff x="4709825" y="3041800"/>
            <a:chExt cx="3855900" cy="2319000"/>
          </a:xfrm>
        </p:grpSpPr>
        <p:sp>
          <p:nvSpPr>
            <p:cNvPr id="1103" name="Google Shape;1103;p104"/>
            <p:cNvSpPr/>
            <p:nvPr/>
          </p:nvSpPr>
          <p:spPr>
            <a:xfrm>
              <a:off x="4709825" y="3041800"/>
              <a:ext cx="3855900" cy="231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04" name="Google Shape;1104;p10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08375" y="3166013"/>
              <a:ext cx="3686175" cy="1800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5" name="Google Shape;1105;p104"/>
            <p:cNvSpPr txBox="1"/>
            <p:nvPr/>
          </p:nvSpPr>
          <p:spPr>
            <a:xfrm>
              <a:off x="6449750" y="5069950"/>
              <a:ext cx="20448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/>
                <a:t>Age</a:t>
              </a:r>
              <a:endParaRPr sz="1000"/>
            </a:p>
          </p:txBody>
        </p:sp>
        <p:sp>
          <p:nvSpPr>
            <p:cNvPr id="1106" name="Google Shape;1106;p104"/>
            <p:cNvSpPr txBox="1"/>
            <p:nvPr/>
          </p:nvSpPr>
          <p:spPr>
            <a:xfrm>
              <a:off x="4709825" y="3132088"/>
              <a:ext cx="20448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000">
                  <a:latin typeface="Microsoft JhengHei"/>
                  <a:ea typeface="Microsoft JhengHei"/>
                  <a:cs typeface="Microsoft JhengHei"/>
                  <a:sym typeface="Microsoft JhengHei"/>
                </a:rPr>
                <a:t>人數</a:t>
              </a:r>
              <a:endParaRPr sz="10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1107" name="Google Shape;1107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1025" y="2036613"/>
            <a:ext cx="1908150" cy="120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5401" y="2036625"/>
            <a:ext cx="1899492" cy="12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04"/>
          <p:cNvSpPr/>
          <p:nvPr/>
        </p:nvSpPr>
        <p:spPr>
          <a:xfrm>
            <a:off x="4567496" y="4926200"/>
            <a:ext cx="1567200" cy="76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第1群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10" name="Google Shape;1110;p104"/>
          <p:cNvSpPr/>
          <p:nvPr/>
        </p:nvSpPr>
        <p:spPr>
          <a:xfrm>
            <a:off x="6672471" y="4926200"/>
            <a:ext cx="1567200" cy="76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第2群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0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117" name="Google Shape;1117;p10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0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能否調整為容易詮釋的分群數量？</a:t>
            </a:r>
            <a:endParaRPr/>
          </a:p>
        </p:txBody>
      </p:sp>
      <p:sp>
        <p:nvSpPr>
          <p:cNvPr id="1119" name="Google Shape;1119;p10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05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在</a:t>
            </a:r>
            <a:r>
              <a:rPr lang="zh-TW"/>
              <a:t>前面 STEP 3. CascadeSimpleKMeans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進階設定中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maxNumClusters: </a:t>
            </a:r>
            <a:br>
              <a:rPr lang="zh-TW"/>
            </a:br>
            <a:r>
              <a:rPr lang="zh-TW"/>
              <a:t>分群數量上限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minNumClusters: </a:t>
            </a:r>
            <a:br>
              <a:rPr lang="zh-TW"/>
            </a:br>
            <a:r>
              <a:rPr lang="zh-TW"/>
              <a:t>分群數量下線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建議設定為7~3比較好解釋</a:t>
            </a:r>
            <a:endParaRPr/>
          </a:p>
        </p:txBody>
      </p:sp>
      <p:pic>
        <p:nvPicPr>
          <p:cNvPr id="1121" name="Google Shape;112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800" y="1791150"/>
            <a:ext cx="3763721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05"/>
          <p:cNvSpPr/>
          <p:nvPr/>
        </p:nvSpPr>
        <p:spPr>
          <a:xfrm>
            <a:off x="1480674" y="4682025"/>
            <a:ext cx="1477800" cy="515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23" name="Google Shape;1123;p105"/>
          <p:cNvSpPr/>
          <p:nvPr/>
        </p:nvSpPr>
        <p:spPr>
          <a:xfrm>
            <a:off x="3263600" y="4433625"/>
            <a:ext cx="773400" cy="763500"/>
          </a:xfrm>
          <a:prstGeom prst="wedgeEllipseCallout">
            <a:avLst>
              <a:gd fmla="val -70727" name="adj1"/>
              <a:gd fmla="val 1327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0" name="Google Shape;420;p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上級交代的任務</a:t>
            </a:r>
            <a:endParaRPr/>
          </a:p>
        </p:txBody>
      </p:sp>
      <p:sp>
        <p:nvSpPr>
          <p:cNvPr id="421" name="Google Shape;421;p61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00" y="1413224"/>
            <a:ext cx="6816799" cy="37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0" y="5518975"/>
            <a:ext cx="9144000" cy="67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「</a:t>
            </a: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你能簡單地描述一下這群學生嗎？</a:t>
            </a:r>
            <a:r>
              <a:rPr b="1"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」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slide user group account profile people human" id="424" name="Google Shape;42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750" y="21192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0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30" name="Google Shape;1130;p106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探索性分析：</a:t>
            </a:r>
            <a:r>
              <a:rPr lang="zh-TW"/>
              <a:t>異常偵測</a:t>
            </a:r>
            <a:endParaRPr/>
          </a:p>
        </p:txBody>
      </p:sp>
      <p:sp>
        <p:nvSpPr>
          <p:cNvPr id="1131" name="Google Shape;1131;p106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6</a:t>
            </a:r>
            <a:r>
              <a:rPr lang="zh-TW"/>
              <a:t>. </a:t>
            </a:r>
            <a:endParaRPr/>
          </a:p>
        </p:txBody>
      </p:sp>
      <p:pic>
        <p:nvPicPr>
          <p:cNvPr descr="slide question block super mario" id="1132" name="Google Shape;113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725" y="571825"/>
            <a:ext cx="1274225" cy="12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06"/>
          <p:cNvSpPr txBox="1"/>
          <p:nvPr/>
        </p:nvSpPr>
        <p:spPr>
          <a:xfrm>
            <a:off x="3363525" y="653175"/>
            <a:ext cx="36270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如何找出資料裡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的異常</a:t>
            </a: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</a:t>
            </a:r>
            <a:r>
              <a:rPr b="1" lang="zh-TW" sz="32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案？</a:t>
            </a:r>
            <a:endParaRPr b="1" sz="32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4" name="Google Shape;1134;p106"/>
          <p:cNvSpPr/>
          <p:nvPr/>
        </p:nvSpPr>
        <p:spPr>
          <a:xfrm>
            <a:off x="3206025" y="5014875"/>
            <a:ext cx="2508900" cy="81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異常偵測</a:t>
            </a:r>
            <a:endParaRPr b="1"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41" name="Google Shape;1141;p107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裡面是不是有人怪怪的？</a:t>
            </a:r>
            <a:endParaRPr b="0" sz="3200"/>
          </a:p>
        </p:txBody>
      </p:sp>
      <p:sp>
        <p:nvSpPr>
          <p:cNvPr id="1142" name="Google Shape;1142;p107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https://srdatw.blogspot.com/2002/12/normal-0-0-2-false-false-false-en-us-zh.html</a:t>
            </a:r>
            <a:r>
              <a:rPr lang="zh-TW"/>
              <a:t> </a:t>
            </a:r>
            <a:endParaRPr/>
          </a:p>
        </p:txBody>
      </p:sp>
      <p:grpSp>
        <p:nvGrpSpPr>
          <p:cNvPr id="1143" name="Google Shape;1143;p107"/>
          <p:cNvGrpSpPr/>
          <p:nvPr/>
        </p:nvGrpSpPr>
        <p:grpSpPr>
          <a:xfrm>
            <a:off x="1487055" y="1496278"/>
            <a:ext cx="6145373" cy="3479919"/>
            <a:chOff x="887200" y="1403775"/>
            <a:chExt cx="7344775" cy="4159100"/>
          </a:xfrm>
        </p:grpSpPr>
        <p:pic>
          <p:nvPicPr>
            <p:cNvPr id="1144" name="Google Shape;1144;p107"/>
            <p:cNvPicPr preferRelativeResize="0"/>
            <p:nvPr/>
          </p:nvPicPr>
          <p:blipFill rotWithShape="1">
            <a:blip r:embed="rId4">
              <a:alphaModFix/>
            </a:blip>
            <a:srcRect b="15047" l="10935" r="14874" t="11336"/>
            <a:stretch/>
          </p:blipFill>
          <p:spPr>
            <a:xfrm>
              <a:off x="6118075" y="3485006"/>
              <a:ext cx="1046175" cy="10380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1145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887200" y="140377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1933375" y="140377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2979550" y="140377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Google Shape;1148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4025725" y="140377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9" name="Google Shape;1149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5071900" y="140377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0" name="Google Shape;1150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6118075" y="140377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1" name="Google Shape;1151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7185800" y="140377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2" name="Google Shape;1152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887200" y="244355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3" name="Google Shape;1153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1933375" y="244355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Google Shape;1154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2979550" y="244355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5" name="Google Shape;1155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4025725" y="244355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Google Shape;1156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5071900" y="244355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7" name="Google Shape;1157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6118075" y="244355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Google Shape;1158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7185800" y="244355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Google Shape;1159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887200" y="348332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1933375" y="348332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1" name="Google Shape;1161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2979550" y="348332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2" name="Google Shape;1162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4025725" y="348332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3" name="Google Shape;1163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5071900" y="348332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7185800" y="3483325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887200" y="452310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Google Shape;1166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1933375" y="452310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7" name="Google Shape;1167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2979550" y="452310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4025725" y="452310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9" name="Google Shape;1169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5071900" y="452310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0" name="Google Shape;1170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6118075" y="452310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107"/>
            <p:cNvPicPr preferRelativeResize="0"/>
            <p:nvPr/>
          </p:nvPicPr>
          <p:blipFill rotWithShape="1">
            <a:blip r:embed="rId5">
              <a:alphaModFix/>
            </a:blip>
            <a:srcRect b="13797" l="9405" r="11486" t="7586"/>
            <a:stretch/>
          </p:blipFill>
          <p:spPr>
            <a:xfrm>
              <a:off x="7185800" y="4523100"/>
              <a:ext cx="1046175" cy="10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2" name="Google Shape;1172;p107"/>
          <p:cNvSpPr txBox="1"/>
          <p:nvPr>
            <p:ph type="title"/>
          </p:nvPr>
        </p:nvSpPr>
        <p:spPr>
          <a:xfrm>
            <a:off x="476250" y="20217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你是如何做問卷調查的邏輯檢查？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0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9" name="Google Shape;1179;p108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你確定螢幕後面的是人嗎？</a:t>
            </a:r>
            <a:endParaRPr/>
          </a:p>
        </p:txBody>
      </p:sp>
      <p:sp>
        <p:nvSpPr>
          <p:cNvPr id="1180" name="Google Shape;1180;p10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https://www.daskeyboard.com/blog/cats-and-keyboards-a-guide-to-protecting-your-keyboard-from-feline-companions/</a:t>
            </a:r>
            <a:r>
              <a:rPr lang="zh-TW" sz="1000"/>
              <a:t> </a:t>
            </a:r>
            <a:endParaRPr sz="1000"/>
          </a:p>
        </p:txBody>
      </p:sp>
      <p:pic>
        <p:nvPicPr>
          <p:cNvPr id="1181" name="Google Shape;118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513" y="465775"/>
            <a:ext cx="6080966" cy="45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0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8" name="Google Shape;1188;p109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Local Outlier Factor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區域異數因素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(Breunig, et al., 2000)</a:t>
            </a:r>
            <a:endParaRPr b="0" sz="2400"/>
          </a:p>
        </p:txBody>
      </p:sp>
      <p:sp>
        <p:nvSpPr>
          <p:cNvPr id="1189" name="Google Shape;1189;p109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異常偵測演算法</a:t>
            </a:r>
            <a:endParaRPr/>
          </a:p>
        </p:txBody>
      </p:sp>
      <p:pic>
        <p:nvPicPr>
          <p:cNvPr id="1190" name="Google Shape;11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200" y="291875"/>
            <a:ext cx="3272100" cy="259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97" name="Google Shape;1197;p1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局部異數因素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演算法目標</a:t>
            </a:r>
            <a:endParaRPr/>
          </a:p>
        </p:txBody>
      </p:sp>
      <p:sp>
        <p:nvSpPr>
          <p:cNvPr id="1198" name="Google Shape;1198;p11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https://medium.com/@arunm8489/local-outlier-factor-13784dc1992a</a:t>
            </a:r>
            <a:r>
              <a:rPr lang="zh-TW"/>
              <a:t> </a:t>
            </a:r>
            <a:endParaRPr/>
          </a:p>
        </p:txBody>
      </p:sp>
      <p:sp>
        <p:nvSpPr>
          <p:cNvPr id="1199" name="Google Shape;1199;p110"/>
          <p:cNvSpPr txBox="1"/>
          <p:nvPr>
            <p:ph idx="1" type="body"/>
          </p:nvPr>
        </p:nvSpPr>
        <p:spPr>
          <a:xfrm>
            <a:off x="476250" y="2059175"/>
            <a:ext cx="8191500" cy="44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LOF = 相較於它周圍的鄰居，它異常的程度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0" name="Google Shape;120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900" y="2842675"/>
            <a:ext cx="4349825" cy="34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10"/>
          <p:cNvSpPr/>
          <p:nvPr/>
        </p:nvSpPr>
        <p:spPr>
          <a:xfrm>
            <a:off x="3316275" y="5159475"/>
            <a:ext cx="501600" cy="52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02" name="Google Shape;1202;p110"/>
          <p:cNvSpPr/>
          <p:nvPr/>
        </p:nvSpPr>
        <p:spPr>
          <a:xfrm>
            <a:off x="4686100" y="5406925"/>
            <a:ext cx="501600" cy="527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203" name="Google Shape;1203;p110"/>
          <p:cNvSpPr txBox="1"/>
          <p:nvPr/>
        </p:nvSpPr>
        <p:spPr>
          <a:xfrm>
            <a:off x="3587525" y="4758975"/>
            <a:ext cx="1511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異常</a:t>
            </a:r>
            <a:r>
              <a:rPr lang="zh-TW" sz="2000">
                <a:solidFill>
                  <a:srgbClr val="FF0000"/>
                </a:solidFill>
              </a:rPr>
              <a:t>案例？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1204" name="Google Shape;1204;p110"/>
          <p:cNvSpPr txBox="1"/>
          <p:nvPr/>
        </p:nvSpPr>
        <p:spPr>
          <a:xfrm>
            <a:off x="5098775" y="5286375"/>
            <a:ext cx="12732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異常案例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1"/>
          <p:cNvSpPr/>
          <p:nvPr/>
        </p:nvSpPr>
        <p:spPr>
          <a:xfrm>
            <a:off x="2737054" y="3498018"/>
            <a:ext cx="5669700" cy="926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11" name="Google Shape;1211;p1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2" name="Google Shape;1212;p1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LOF</a:t>
            </a:r>
            <a:r>
              <a:rPr lang="zh-TW"/>
              <a:t>計算公式</a:t>
            </a:r>
            <a:endParaRPr/>
          </a:p>
        </p:txBody>
      </p:sp>
      <p:sp>
        <p:nvSpPr>
          <p:cNvPr id="1213" name="Google Shape;1213;p11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https://www.wikiwand.com/en/Local_outlier_factor</a:t>
            </a:r>
            <a:r>
              <a:rPr lang="zh-TW"/>
              <a:t> </a:t>
            </a:r>
            <a:r>
              <a:rPr lang="zh-TW"/>
              <a:t> </a:t>
            </a:r>
            <a:endParaRPr/>
          </a:p>
        </p:txBody>
      </p:sp>
      <p:pic>
        <p:nvPicPr>
          <p:cNvPr id="1214" name="Google Shape;1214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00" y="2916850"/>
            <a:ext cx="2176475" cy="22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1"/>
          <p:cNvSpPr txBox="1"/>
          <p:nvPr/>
        </p:nvSpPr>
        <p:spPr>
          <a:xfrm>
            <a:off x="2912850" y="2096225"/>
            <a:ext cx="57753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計算A的異常程度 (LOF) = 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        比較 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A所在的的密度 </a:t>
            </a:r>
            <a:endParaRPr sz="2400" u="sng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        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和 </a:t>
            </a:r>
            <a:r>
              <a:rPr lang="zh-TW" sz="2400" u="sng">
                <a:latin typeface="Microsoft JhengHei"/>
                <a:ea typeface="Microsoft JhengHei"/>
                <a:cs typeface="Microsoft JhengHei"/>
                <a:sym typeface="Microsoft JhengHei"/>
              </a:rPr>
              <a:t>A的鄰居所在的密度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16" name="Google Shape;1216;p111"/>
          <p:cNvSpPr/>
          <p:nvPr/>
        </p:nvSpPr>
        <p:spPr>
          <a:xfrm>
            <a:off x="2722654" y="4582705"/>
            <a:ext cx="5848500" cy="727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217" name="Google Shape;1217;p111"/>
          <p:cNvSpPr/>
          <p:nvPr/>
        </p:nvSpPr>
        <p:spPr>
          <a:xfrm>
            <a:off x="1552478" y="5469950"/>
            <a:ext cx="8592600" cy="369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183588" l="0" r="0" t="-11965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4999" y="2567875"/>
            <a:ext cx="2379100" cy="17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1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5" name="Google Shape;1225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731" y="2990747"/>
            <a:ext cx="3138880" cy="12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630" y="2858776"/>
            <a:ext cx="1443225" cy="150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8" name="Google Shape;1228;p11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不同資料分佈的</a:t>
            </a:r>
            <a:r>
              <a:rPr lang="zh-TW"/>
              <a:t>LOF</a:t>
            </a:r>
            <a:endParaRPr/>
          </a:p>
        </p:txBody>
      </p:sp>
      <p:sp>
        <p:nvSpPr>
          <p:cNvPr id="1229" name="Google Shape;1229;p11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https://www.slideshare.net/DaeJinKim22/outlier-detection-method-introduction-129968281</a:t>
            </a:r>
            <a:r>
              <a:rPr lang="zh-TW"/>
              <a:t> </a:t>
            </a:r>
            <a:endParaRPr/>
          </a:p>
        </p:txBody>
      </p:sp>
      <p:sp>
        <p:nvSpPr>
          <p:cNvPr id="1230" name="Google Shape;1230;p112"/>
          <p:cNvSpPr/>
          <p:nvPr/>
        </p:nvSpPr>
        <p:spPr>
          <a:xfrm>
            <a:off x="3218675" y="4514225"/>
            <a:ext cx="2320800" cy="1243800"/>
          </a:xfrm>
          <a:prstGeom prst="wedgeRoundRectCallout">
            <a:avLst>
              <a:gd fmla="val 3864" name="adj1"/>
              <a:gd fmla="val -11900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LOF 高</a:t>
            </a:r>
            <a:endParaRPr b="1" sz="24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表示它的密度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低於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它的鄰居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1" name="Google Shape;1231;p112"/>
          <p:cNvSpPr/>
          <p:nvPr/>
        </p:nvSpPr>
        <p:spPr>
          <a:xfrm>
            <a:off x="6192600" y="4514225"/>
            <a:ext cx="2320800" cy="1243800"/>
          </a:xfrm>
          <a:prstGeom prst="wedgeRoundRectCallout">
            <a:avLst>
              <a:gd fmla="val 9556" name="adj1"/>
              <a:gd fmla="val -11331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LOF 低</a:t>
            </a:r>
            <a:endParaRPr b="1" sz="24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表示它的密度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接近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它的鄰居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32" name="Google Shape;1232;p112"/>
          <p:cNvSpPr/>
          <p:nvPr/>
        </p:nvSpPr>
        <p:spPr>
          <a:xfrm>
            <a:off x="431225" y="4514225"/>
            <a:ext cx="2320800" cy="1243800"/>
          </a:xfrm>
          <a:prstGeom prst="wedgeRoundRectCallout">
            <a:avLst>
              <a:gd fmla="val -11769" name="adj1"/>
              <a:gd fmla="val -10833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LOF 低</a:t>
            </a:r>
            <a:endParaRPr b="1" sz="24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表示它的密度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接近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它的鄰居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9" name="Google Shape;1239;p11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LOF與</a:t>
            </a:r>
            <a:r>
              <a:rPr lang="zh-TW"/>
              <a:t>次數分配圖</a:t>
            </a:r>
            <a:endParaRPr/>
          </a:p>
        </p:txBody>
      </p:sp>
      <p:sp>
        <p:nvSpPr>
          <p:cNvPr id="1240" name="Google Shape;1240;p11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https://www.wikiwand.com/en/Local_outlier_factor</a:t>
            </a:r>
            <a:r>
              <a:rPr lang="zh-TW"/>
              <a:t>   </a:t>
            </a:r>
            <a:endParaRPr/>
          </a:p>
        </p:txBody>
      </p:sp>
      <p:sp>
        <p:nvSpPr>
          <p:cNvPr id="1241" name="Google Shape;1241;p113"/>
          <p:cNvSpPr/>
          <p:nvPr/>
        </p:nvSpPr>
        <p:spPr>
          <a:xfrm>
            <a:off x="6402850" y="4895225"/>
            <a:ext cx="2320800" cy="1243800"/>
          </a:xfrm>
          <a:prstGeom prst="wedgeRoundRectCallout">
            <a:avLst>
              <a:gd fmla="val -16317" name="adj1"/>
              <a:gd fmla="val -923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LOF &gt; 1</a:t>
            </a:r>
            <a:endParaRPr b="1" sz="24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表示它的密度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低於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它的鄰居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242" name="Google Shape;124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2900" y="2040438"/>
            <a:ext cx="5257799" cy="2253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13"/>
          <p:cNvSpPr txBox="1"/>
          <p:nvPr/>
        </p:nvSpPr>
        <p:spPr>
          <a:xfrm>
            <a:off x="7501175" y="3993850"/>
            <a:ext cx="959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LOF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4" name="Google Shape;1244;p113"/>
          <p:cNvSpPr txBox="1"/>
          <p:nvPr/>
        </p:nvSpPr>
        <p:spPr>
          <a:xfrm>
            <a:off x="1294700" y="2133475"/>
            <a:ext cx="8382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案例數量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245" name="Google Shape;1245;p113"/>
          <p:cNvCxnSpPr/>
          <p:nvPr/>
        </p:nvCxnSpPr>
        <p:spPr>
          <a:xfrm flipH="1" rot="10800000">
            <a:off x="2189600" y="2133463"/>
            <a:ext cx="12900" cy="20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6" name="Google Shape;1246;p113"/>
          <p:cNvSpPr/>
          <p:nvPr/>
        </p:nvSpPr>
        <p:spPr>
          <a:xfrm>
            <a:off x="2969425" y="4895225"/>
            <a:ext cx="2320800" cy="1243800"/>
          </a:xfrm>
          <a:prstGeom prst="wedgeRoundRectCallout">
            <a:avLst>
              <a:gd fmla="val -54093" name="adj1"/>
              <a:gd fmla="val -9125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LOF ~ 1</a:t>
            </a:r>
            <a:endParaRPr b="1" sz="2400">
              <a:solidFill>
                <a:schemeClr val="accent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表示它的密度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rgbClr val="6AA84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接近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它的鄰居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47" name="Google Shape;1247;p113"/>
          <p:cNvSpPr/>
          <p:nvPr/>
        </p:nvSpPr>
        <p:spPr>
          <a:xfrm>
            <a:off x="429750" y="4895225"/>
            <a:ext cx="2320800" cy="1243800"/>
          </a:xfrm>
          <a:prstGeom prst="wedgeRoundRectCallout">
            <a:avLst>
              <a:gd fmla="val 36175" name="adj1"/>
              <a:gd fmla="val -9023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274E1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LOF &lt; 1</a:t>
            </a:r>
            <a:endParaRPr b="1" sz="2400">
              <a:solidFill>
                <a:srgbClr val="274E1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表示它的密度</a:t>
            </a:r>
            <a:b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000" u="sng">
                <a:solidFill>
                  <a:srgbClr val="274E1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高於</a:t>
            </a:r>
            <a:r>
              <a:rPr lang="zh-TW" sz="2000">
                <a:latin typeface="Microsoft JhengHei"/>
                <a:ea typeface="Microsoft JhengHei"/>
                <a:cs typeface="Microsoft JhengHei"/>
                <a:sym typeface="Microsoft JhengHei"/>
              </a:rPr>
              <a:t>它的鄰居</a:t>
            </a:r>
            <a:endParaRPr sz="2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14"/>
          <p:cNvSpPr txBox="1"/>
          <p:nvPr>
            <p:ph idx="1" type="body"/>
          </p:nvPr>
        </p:nvSpPr>
        <p:spPr>
          <a:xfrm>
            <a:off x="3875850" y="1783075"/>
            <a:ext cx="47919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下載與開啟檔案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資料前處理：關閉目標屬性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執行異常偵測：LOF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檢視探勘結果：LibreOffice Calc → AutoFilter</a:t>
            </a:r>
            <a:endParaRPr/>
          </a:p>
        </p:txBody>
      </p:sp>
      <p:sp>
        <p:nvSpPr>
          <p:cNvPr id="1254" name="Google Shape;1254;p11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5" name="Google Shape;1255;p114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800">
                <a:solidFill>
                  <a:schemeClr val="dk1"/>
                </a:solidFill>
              </a:rPr>
              <a:t>探索性分析：異常偵測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實作步驟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15"/>
          <p:cNvSpPr txBox="1"/>
          <p:nvPr>
            <p:ph idx="2" type="body"/>
          </p:nvPr>
        </p:nvSpPr>
        <p:spPr>
          <a:xfrm>
            <a:off x="4705350" y="2085575"/>
            <a:ext cx="4019400" cy="4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※ 跟前面是同一個檔案</a:t>
            </a:r>
            <a:endParaRPr/>
          </a:p>
        </p:txBody>
      </p:sp>
      <p:sp>
        <p:nvSpPr>
          <p:cNvPr id="1262" name="Google Shape;1262;p11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1. 下載與開啟檔案 (1/2)</a:t>
            </a:r>
            <a:endParaRPr/>
          </a:p>
        </p:txBody>
      </p:sp>
      <p:sp>
        <p:nvSpPr>
          <p:cNvPr id="1263" name="Google Shape;1263;p11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1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65" name="Google Shape;1265;p11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6" name="Google Shape;1266;p115"/>
          <p:cNvGrpSpPr/>
          <p:nvPr/>
        </p:nvGrpSpPr>
        <p:grpSpPr>
          <a:xfrm>
            <a:off x="5273700" y="2976439"/>
            <a:ext cx="2882700" cy="2341223"/>
            <a:chOff x="5665700" y="3220727"/>
            <a:chExt cx="2882700" cy="2341223"/>
          </a:xfrm>
        </p:grpSpPr>
        <p:sp>
          <p:nvSpPr>
            <p:cNvPr id="1267" name="Google Shape;1267;p115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stu-sch-</a:t>
              </a:r>
              <a:br>
                <a:rPr lang="zh-TW" sz="3200" u="sng">
                  <a:solidFill>
                    <a:srgbClr val="0000FF"/>
                  </a:solidFill>
                </a:rPr>
              </a:br>
              <a:r>
                <a:rPr lang="zh-TW" sz="3200" u="sng">
                  <a:solidFill>
                    <a:srgbClr val="0000FF"/>
                  </a:solidFill>
                </a:rPr>
                <a:t>1 - train.ods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268" name="Google Shape;1268;p1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00141" y="3220727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9" name="Google Shape;1269;p115"/>
          <p:cNvGrpSpPr/>
          <p:nvPr/>
        </p:nvGrpSpPr>
        <p:grpSpPr>
          <a:xfrm>
            <a:off x="593100" y="2970363"/>
            <a:ext cx="3900000" cy="2353400"/>
            <a:chOff x="593100" y="2437100"/>
            <a:chExt cx="3900000" cy="2353400"/>
          </a:xfrm>
        </p:grpSpPr>
        <p:sp>
          <p:nvSpPr>
            <p:cNvPr id="1270" name="Google Shape;1270;p115"/>
            <p:cNvSpPr/>
            <p:nvPr/>
          </p:nvSpPr>
          <p:spPr>
            <a:xfrm>
              <a:off x="1771950" y="2437100"/>
              <a:ext cx="1542300" cy="1523400"/>
            </a:xfrm>
            <a:prstGeom prst="wedgeRoundRectCallout">
              <a:avLst>
                <a:gd fmla="val -5691" name="adj1"/>
                <a:gd fmla="val 64205" name="adj2"/>
                <a:gd fmla="val 0" name="adj3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</a:endParaRPr>
            </a:p>
          </p:txBody>
        </p:sp>
        <p:pic>
          <p:nvPicPr>
            <p:cNvPr id="1271" name="Google Shape;1271;p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17450" y="2577453"/>
              <a:ext cx="1251300" cy="1251300"/>
            </a:xfrm>
            <a:prstGeom prst="roundRect">
              <a:avLst>
                <a:gd fmla="val 12456" name="adj"/>
              </a:avLst>
            </a:prstGeom>
            <a:noFill/>
            <a:ln>
              <a:noFill/>
            </a:ln>
          </p:spPr>
        </p:pic>
        <p:grpSp>
          <p:nvGrpSpPr>
            <p:cNvPr id="1272" name="Google Shape;1272;p115"/>
            <p:cNvGrpSpPr/>
            <p:nvPr/>
          </p:nvGrpSpPr>
          <p:grpSpPr>
            <a:xfrm>
              <a:off x="593100" y="4257100"/>
              <a:ext cx="3900000" cy="533400"/>
              <a:chOff x="1931225" y="719925"/>
              <a:chExt cx="3900000" cy="533400"/>
            </a:xfrm>
          </p:grpSpPr>
          <p:sp>
            <p:nvSpPr>
              <p:cNvPr id="1273" name="Google Shape;1273;p115"/>
              <p:cNvSpPr/>
              <p:nvPr/>
            </p:nvSpPr>
            <p:spPr>
              <a:xfrm>
                <a:off x="1931225" y="719925"/>
                <a:ext cx="3900000" cy="533400"/>
              </a:xfrm>
              <a:prstGeom prst="flowChartAlternateProcess">
                <a:avLst/>
              </a:prstGeom>
              <a:solidFill>
                <a:srgbClr val="FFFFFF"/>
              </a:solidFill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28588" rotWithShape="0" algn="bl" dir="5400000" dist="9525">
                  <a:schemeClr val="accent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>
                    <a:latin typeface="Droid Sans"/>
                    <a:ea typeface="Droid Sans"/>
                    <a:cs typeface="Droid Sans"/>
                    <a:sym typeface="Droid Sans"/>
                  </a:rPr>
                  <a:t>l.pulipuli.info/19/nckm</a:t>
                </a:r>
                <a:endParaRPr sz="2400">
                  <a:latin typeface="Droid Sans"/>
                  <a:ea typeface="Droid Sans"/>
                  <a:cs typeface="Droid Sans"/>
                  <a:sym typeface="Droid Sans"/>
                </a:endParaRPr>
              </a:p>
            </p:txBody>
          </p:sp>
          <p:pic>
            <p:nvPicPr>
              <p:cNvPr id="1274" name="Google Shape;1274;p1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119575" y="834225"/>
                <a:ext cx="304800" cy="304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75" name="Google Shape;1275;p115"/>
          <p:cNvSpPr/>
          <p:nvPr/>
        </p:nvSpPr>
        <p:spPr>
          <a:xfrm flipH="1">
            <a:off x="4218092" y="3700233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1" name="Google Shape;431;p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如何描述所有學生的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性別屬性？</a:t>
            </a:r>
            <a:endParaRPr/>
          </a:p>
        </p:txBody>
      </p:sp>
      <p:sp>
        <p:nvSpPr>
          <p:cNvPr id="432" name="Google Shape;432;p6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lide user group account profile people human" id="433" name="Google Shape;4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750" y="25681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675" y="2344263"/>
            <a:ext cx="45339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1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下載與開啟檔案 (2/2)</a:t>
            </a:r>
            <a:endParaRPr/>
          </a:p>
        </p:txBody>
      </p:sp>
      <p:sp>
        <p:nvSpPr>
          <p:cNvPr id="1282" name="Google Shape;1282;p11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3" name="Google Shape;1283;p11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4" name="Google Shape;128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16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1286" name="Google Shape;1286;p116"/>
          <p:cNvGrpSpPr/>
          <p:nvPr/>
        </p:nvGrpSpPr>
        <p:grpSpPr>
          <a:xfrm>
            <a:off x="5273700" y="2895939"/>
            <a:ext cx="2882700" cy="2341223"/>
            <a:chOff x="5665700" y="3220727"/>
            <a:chExt cx="2882700" cy="2341223"/>
          </a:xfrm>
        </p:grpSpPr>
        <p:sp>
          <p:nvSpPr>
            <p:cNvPr id="1287" name="Google Shape;1287;p116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stu-sch-</a:t>
              </a:r>
              <a:endParaRPr sz="3200" u="sng">
                <a:solidFill>
                  <a:srgbClr val="0000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1 - train.ods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288" name="Google Shape;1288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00141" y="3220727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9" name="Google Shape;1289;p116"/>
          <p:cNvSpPr/>
          <p:nvPr/>
        </p:nvSpPr>
        <p:spPr>
          <a:xfrm flipH="1" rot="1193314">
            <a:off x="1559459" y="3345434"/>
            <a:ext cx="3541531" cy="5247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STEP 2. 資料前處理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關閉目標屬性</a:t>
            </a:r>
            <a:endParaRPr/>
          </a:p>
        </p:txBody>
      </p:sp>
      <p:sp>
        <p:nvSpPr>
          <p:cNvPr id="1296" name="Google Shape;1296;p11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1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將目標屬性Class</a:t>
            </a:r>
            <a:br>
              <a:rPr lang="zh-TW"/>
            </a:br>
            <a:r>
              <a:rPr lang="zh-TW"/>
              <a:t>改選為</a:t>
            </a:r>
            <a:r>
              <a:rPr lang="zh-TW" u="sng">
                <a:solidFill>
                  <a:srgbClr val="FF0000"/>
                </a:solidFill>
              </a:rPr>
              <a:t>No class</a:t>
            </a:r>
            <a:endParaRPr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/>
              <a:t>※ </a:t>
            </a:r>
            <a:r>
              <a:rPr lang="zh-TW" sz="2200"/>
              <a:t>探索性分析不使用目標屬性</a:t>
            </a:r>
            <a:endParaRPr sz="2200"/>
          </a:p>
        </p:txBody>
      </p:sp>
      <p:sp>
        <p:nvSpPr>
          <p:cNvPr id="1298" name="Google Shape;1298;p1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99" name="Google Shape;1299;p11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0" name="Google Shape;1300;p117"/>
          <p:cNvPicPr preferRelativeResize="0"/>
          <p:nvPr/>
        </p:nvPicPr>
        <p:blipFill rotWithShape="1">
          <a:blip r:embed="rId3">
            <a:alphaModFix/>
          </a:blip>
          <a:srcRect b="0" l="28124" r="0" t="13517"/>
          <a:stretch/>
        </p:blipFill>
        <p:spPr>
          <a:xfrm>
            <a:off x="1" y="1791150"/>
            <a:ext cx="4552799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17"/>
          <p:cNvSpPr/>
          <p:nvPr/>
        </p:nvSpPr>
        <p:spPr>
          <a:xfrm>
            <a:off x="1357225" y="4218550"/>
            <a:ext cx="2259900" cy="1900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02" name="Google Shape;1302;p117"/>
          <p:cNvSpPr/>
          <p:nvPr/>
        </p:nvSpPr>
        <p:spPr>
          <a:xfrm>
            <a:off x="1678225" y="35041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9" name="Google Shape;1309;p1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3. 執行異常偵測 (1/3)</a:t>
            </a:r>
            <a:endParaRPr/>
          </a:p>
        </p:txBody>
      </p:sp>
      <p:sp>
        <p:nvSpPr>
          <p:cNvPr id="1310" name="Google Shape;1310;p11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11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118"/>
          <p:cNvSpPr txBox="1"/>
          <p:nvPr>
            <p:ph idx="2" type="body"/>
          </p:nvPr>
        </p:nvSpPr>
        <p:spPr>
          <a:xfrm>
            <a:off x="4705225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Filter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選擇篩選器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weka.filters.unsupervised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.attribute.</a:t>
            </a:r>
            <a:r>
              <a:rPr b="1" lang="zh-TW" sz="2000" u="sng">
                <a:solidFill>
                  <a:srgbClr val="FF0000"/>
                </a:solidFill>
              </a:rPr>
              <a:t>LOF</a:t>
            </a:r>
            <a:endParaRPr b="1" sz="2000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※ 需安裝套件localOutlierFactor</a:t>
            </a:r>
            <a:endParaRPr sz="2000"/>
          </a:p>
        </p:txBody>
      </p:sp>
      <p:pic>
        <p:nvPicPr>
          <p:cNvPr id="1313" name="Google Shape;1313;p118"/>
          <p:cNvPicPr preferRelativeResize="0"/>
          <p:nvPr/>
        </p:nvPicPr>
        <p:blipFill rotWithShape="1">
          <a:blip r:embed="rId3">
            <a:alphaModFix/>
          </a:blip>
          <a:srcRect b="0" l="0" r="28876" t="0"/>
          <a:stretch/>
        </p:blipFill>
        <p:spPr>
          <a:xfrm>
            <a:off x="533400" y="1791150"/>
            <a:ext cx="3896275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118"/>
          <p:cNvSpPr/>
          <p:nvPr/>
        </p:nvSpPr>
        <p:spPr>
          <a:xfrm>
            <a:off x="417750" y="2579013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15" name="Google Shape;1315;p118"/>
          <p:cNvSpPr/>
          <p:nvPr/>
        </p:nvSpPr>
        <p:spPr>
          <a:xfrm>
            <a:off x="1189050" y="4349288"/>
            <a:ext cx="9846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16" name="Google Shape;1316;p118"/>
          <p:cNvSpPr/>
          <p:nvPr/>
        </p:nvSpPr>
        <p:spPr>
          <a:xfrm>
            <a:off x="2241900" y="3485942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cxnSp>
        <p:nvCxnSpPr>
          <p:cNvPr id="1317" name="Google Shape;1317;p118"/>
          <p:cNvCxnSpPr/>
          <p:nvPr/>
        </p:nvCxnSpPr>
        <p:spPr>
          <a:xfrm>
            <a:off x="941975" y="3057763"/>
            <a:ext cx="401100" cy="111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9"/>
          <p:cNvSpPr txBox="1"/>
          <p:nvPr>
            <p:ph idx="2" type="body"/>
          </p:nvPr>
        </p:nvSpPr>
        <p:spPr>
          <a:xfrm>
            <a:off x="6011275" y="1791150"/>
            <a:ext cx="2713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按下</a:t>
            </a:r>
            <a:r>
              <a:rPr lang="zh-TW">
                <a:solidFill>
                  <a:srgbClr val="FF0000"/>
                </a:solidFill>
              </a:rPr>
              <a:t>Apply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套用篩選器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19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26" name="Google Shape;1326;p11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3. 執行異常偵測 (2/3)</a:t>
            </a:r>
            <a:endParaRPr/>
          </a:p>
        </p:txBody>
      </p:sp>
      <p:sp>
        <p:nvSpPr>
          <p:cNvPr id="1327" name="Google Shape;1327;p11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8" name="Google Shape;132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1791150"/>
            <a:ext cx="5477879" cy="47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19"/>
          <p:cNvSpPr/>
          <p:nvPr/>
        </p:nvSpPr>
        <p:spPr>
          <a:xfrm>
            <a:off x="5350425" y="2899350"/>
            <a:ext cx="49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30" name="Google Shape;1330;p119"/>
          <p:cNvSpPr/>
          <p:nvPr/>
        </p:nvSpPr>
        <p:spPr>
          <a:xfrm>
            <a:off x="5252100" y="2058730"/>
            <a:ext cx="602400" cy="5946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2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38" name="Google Shape;1338;p12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3. 執行異常偵測 (3/3)</a:t>
            </a:r>
            <a:endParaRPr/>
          </a:p>
        </p:txBody>
      </p:sp>
      <p:sp>
        <p:nvSpPr>
          <p:cNvPr id="1339" name="Google Shape;1339;p12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0" name="Google Shape;134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2081838"/>
            <a:ext cx="4783200" cy="411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20"/>
          <p:cNvSpPr/>
          <p:nvPr/>
        </p:nvSpPr>
        <p:spPr>
          <a:xfrm>
            <a:off x="814557" y="5054272"/>
            <a:ext cx="885300" cy="217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42" name="Google Shape;1342;p120"/>
          <p:cNvSpPr/>
          <p:nvPr/>
        </p:nvSpPr>
        <p:spPr>
          <a:xfrm>
            <a:off x="814550" y="5488101"/>
            <a:ext cx="550500" cy="543300"/>
          </a:xfrm>
          <a:prstGeom prst="wedgeEllipseCallout">
            <a:avLst>
              <a:gd fmla="val 22489" name="adj1"/>
              <a:gd fmla="val -7034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43" name="Google Shape;1343;p120"/>
          <p:cNvSpPr/>
          <p:nvPr/>
        </p:nvSpPr>
        <p:spPr>
          <a:xfrm>
            <a:off x="2912949" y="3833724"/>
            <a:ext cx="2219400" cy="604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44" name="Google Shape;1344;p120"/>
          <p:cNvSpPr/>
          <p:nvPr/>
        </p:nvSpPr>
        <p:spPr>
          <a:xfrm>
            <a:off x="4552791" y="2921249"/>
            <a:ext cx="550500" cy="543300"/>
          </a:xfrm>
          <a:prstGeom prst="wedgeEllipseCallout">
            <a:avLst>
              <a:gd fmla="val -14521" name="adj1"/>
              <a:gd fmla="val 7964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45" name="Google Shape;1345;p120"/>
          <p:cNvSpPr/>
          <p:nvPr/>
        </p:nvSpPr>
        <p:spPr>
          <a:xfrm>
            <a:off x="2048825" y="3509025"/>
            <a:ext cx="690900" cy="207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46" name="Google Shape;1346;p120"/>
          <p:cNvSpPr/>
          <p:nvPr/>
        </p:nvSpPr>
        <p:spPr>
          <a:xfrm>
            <a:off x="1980385" y="2795325"/>
            <a:ext cx="550500" cy="543300"/>
          </a:xfrm>
          <a:prstGeom prst="wedgeEllipseCallout">
            <a:avLst>
              <a:gd fmla="val 20476" name="adj1"/>
              <a:gd fmla="val 758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47" name="Google Shape;1347;p120"/>
          <p:cNvSpPr txBox="1"/>
          <p:nvPr>
            <p:ph idx="2" type="body"/>
          </p:nvPr>
        </p:nvSpPr>
        <p:spPr>
          <a:xfrm>
            <a:off x="5328075" y="1791150"/>
            <a:ext cx="33966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rgbClr val="FF0000"/>
                </a:solidFill>
              </a:rPr>
              <a:t>Attributes: </a:t>
            </a:r>
            <a:r>
              <a:rPr lang="zh-TW" u="sng">
                <a:solidFill>
                  <a:srgbClr val="FF0000"/>
                </a:solidFill>
              </a:rPr>
              <a:t>31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屬性數量增加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從30變成31個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新增了</a:t>
            </a:r>
            <a:r>
              <a:rPr lang="zh-TW">
                <a:solidFill>
                  <a:srgbClr val="FF0000"/>
                </a:solidFill>
              </a:rPr>
              <a:t>LOF</a:t>
            </a:r>
            <a:r>
              <a:rPr lang="zh-TW">
                <a:solidFill>
                  <a:schemeClr val="dk1"/>
                </a:solidFill>
              </a:rPr>
              <a:t>數值型屬性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查看LOF資料分佈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zh-TW">
                <a:solidFill>
                  <a:schemeClr val="dk1"/>
                </a:solidFill>
              </a:rPr>
              <a:t>最小值 </a:t>
            </a:r>
            <a:r>
              <a:rPr lang="zh-TW" u="sng">
                <a:solidFill>
                  <a:srgbClr val="FF0000"/>
                </a:solidFill>
              </a:rPr>
              <a:t>0.983</a:t>
            </a:r>
            <a:endParaRPr u="sng">
              <a:solidFill>
                <a:srgbClr val="FF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zh-TW">
                <a:solidFill>
                  <a:schemeClr val="dk1"/>
                </a:solidFill>
              </a:rPr>
              <a:t>最大值 </a:t>
            </a:r>
            <a:r>
              <a:rPr lang="zh-TW" u="sng">
                <a:solidFill>
                  <a:srgbClr val="FF0000"/>
                </a:solidFill>
              </a:rPr>
              <a:t>1.25</a:t>
            </a:r>
            <a:endParaRPr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2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5" name="Google Shape;1355;p12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4. </a:t>
            </a:r>
            <a:r>
              <a:rPr lang="zh-TW"/>
              <a:t>檢視探勘結果 (1/7)</a:t>
            </a:r>
            <a:endParaRPr/>
          </a:p>
        </p:txBody>
      </p:sp>
      <p:sp>
        <p:nvSpPr>
          <p:cNvPr id="1356" name="Google Shape;1356;p12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7" name="Google Shape;135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1787113"/>
            <a:ext cx="5141725" cy="44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21"/>
          <p:cNvSpPr txBox="1"/>
          <p:nvPr>
            <p:ph idx="2" type="body"/>
          </p:nvPr>
        </p:nvSpPr>
        <p:spPr>
          <a:xfrm>
            <a:off x="6029425" y="2330475"/>
            <a:ext cx="2695200" cy="4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Save</a:t>
            </a:r>
            <a:r>
              <a:rPr lang="zh-TW">
                <a:solidFill>
                  <a:schemeClr val="dk1"/>
                </a:solidFill>
              </a:rPr>
              <a:t> 儲存檔案</a:t>
            </a:r>
            <a:endParaRPr/>
          </a:p>
        </p:txBody>
      </p:sp>
      <p:pic>
        <p:nvPicPr>
          <p:cNvPr id="1359" name="Google Shape;135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625" y="3518588"/>
            <a:ext cx="4495800" cy="29051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0" name="Google Shape;1360;p121"/>
          <p:cNvSpPr/>
          <p:nvPr/>
        </p:nvSpPr>
        <p:spPr>
          <a:xfrm>
            <a:off x="4793725" y="2242203"/>
            <a:ext cx="838200" cy="352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1" name="Google Shape;1361;p121"/>
          <p:cNvSpPr/>
          <p:nvPr/>
        </p:nvSpPr>
        <p:spPr>
          <a:xfrm>
            <a:off x="4552800" y="1505180"/>
            <a:ext cx="602400" cy="594600"/>
          </a:xfrm>
          <a:prstGeom prst="wedgeEllipseCallout">
            <a:avLst>
              <a:gd fmla="val 23282" name="adj1"/>
              <a:gd fmla="val 6795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62" name="Google Shape;1362;p121"/>
          <p:cNvSpPr/>
          <p:nvPr/>
        </p:nvSpPr>
        <p:spPr>
          <a:xfrm flipH="1" rot="5400000">
            <a:off x="4763575" y="2935321"/>
            <a:ext cx="898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2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0" name="Google Shape;1370;p1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檢視探勘結果 (2/7)</a:t>
            </a:r>
            <a:endParaRPr/>
          </a:p>
        </p:txBody>
      </p:sp>
      <p:sp>
        <p:nvSpPr>
          <p:cNvPr id="1371" name="Google Shape;1371;p12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22"/>
          <p:cNvSpPr txBox="1"/>
          <p:nvPr>
            <p:ph idx="2" type="body"/>
          </p:nvPr>
        </p:nvSpPr>
        <p:spPr>
          <a:xfrm>
            <a:off x="5167950" y="1791150"/>
            <a:ext cx="37359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rgbClr val="FF0000"/>
                </a:solidFill>
              </a:rPr>
              <a:t>Look in: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移動到下載資料夾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File Name: 檔案命名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FF0000"/>
                </a:solidFill>
              </a:rPr>
              <a:t>stu-sch-2 - train - lof.ods</a:t>
            </a:r>
            <a:endParaRPr sz="2200" u="sng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chemeClr val="dk1"/>
                </a:solidFill>
              </a:rPr>
              <a:t>Files of Type: 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rgbClr val="FF0000"/>
                </a:solidFill>
              </a:rPr>
              <a:t>ODF Spreadsheets (*.ods)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以ODS檔案類型儲存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zh-TW">
                <a:solidFill>
                  <a:srgbClr val="FF0000"/>
                </a:solidFill>
              </a:rPr>
              <a:t>Save</a:t>
            </a:r>
            <a:r>
              <a:rPr lang="zh-TW">
                <a:solidFill>
                  <a:schemeClr val="dk1"/>
                </a:solidFill>
              </a:rPr>
              <a:t> 儲存檔案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此資料夾就會產生ODS檔案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867338"/>
            <a:ext cx="449580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2"/>
          <p:cNvSpPr/>
          <p:nvPr/>
        </p:nvSpPr>
        <p:spPr>
          <a:xfrm>
            <a:off x="1202726" y="2219425"/>
            <a:ext cx="13413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75" name="Google Shape;1375;p122"/>
          <p:cNvSpPr/>
          <p:nvPr/>
        </p:nvSpPr>
        <p:spPr>
          <a:xfrm>
            <a:off x="1480525" y="3619525"/>
            <a:ext cx="15792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76" name="Google Shape;1376;p122"/>
          <p:cNvSpPr/>
          <p:nvPr/>
        </p:nvSpPr>
        <p:spPr>
          <a:xfrm>
            <a:off x="3483938" y="4279800"/>
            <a:ext cx="6984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77" name="Google Shape;1377;p122"/>
          <p:cNvSpPr/>
          <p:nvPr/>
        </p:nvSpPr>
        <p:spPr>
          <a:xfrm>
            <a:off x="2072988" y="148943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78" name="Google Shape;1378;p122"/>
          <p:cNvSpPr/>
          <p:nvPr/>
        </p:nvSpPr>
        <p:spPr>
          <a:xfrm>
            <a:off x="3748988" y="361953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79" name="Google Shape;1379;p122"/>
          <p:cNvSpPr/>
          <p:nvPr/>
        </p:nvSpPr>
        <p:spPr>
          <a:xfrm flipH="1" rot="5400000">
            <a:off x="3577725" y="4674423"/>
            <a:ext cx="508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2"/>
          <p:cNvSpPr/>
          <p:nvPr/>
        </p:nvSpPr>
        <p:spPr>
          <a:xfrm>
            <a:off x="1489400" y="3917025"/>
            <a:ext cx="1579200" cy="261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81" name="Google Shape;1381;p122"/>
          <p:cNvSpPr/>
          <p:nvPr/>
        </p:nvSpPr>
        <p:spPr>
          <a:xfrm>
            <a:off x="2675388" y="2989330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82" name="Google Shape;1382;p122"/>
          <p:cNvSpPr/>
          <p:nvPr/>
        </p:nvSpPr>
        <p:spPr>
          <a:xfrm>
            <a:off x="1024263" y="4214530"/>
            <a:ext cx="602400" cy="594600"/>
          </a:xfrm>
          <a:prstGeom prst="wedgeEllipseCallout">
            <a:avLst>
              <a:gd fmla="val 41627" name="adj1"/>
              <a:gd fmla="val -6678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83" name="Google Shape;1383;p122"/>
          <p:cNvSpPr/>
          <p:nvPr/>
        </p:nvSpPr>
        <p:spPr>
          <a:xfrm>
            <a:off x="1903525" y="5158275"/>
            <a:ext cx="29604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stu-sch-1 </a:t>
            </a:r>
            <a:br>
              <a:rPr lang="zh-TW" sz="3200"/>
            </a:br>
            <a:r>
              <a:rPr lang="zh-TW" sz="3200"/>
              <a:t>- train - lof</a:t>
            </a:r>
            <a:r>
              <a:rPr lang="zh-TW" sz="3200">
                <a:solidFill>
                  <a:srgbClr val="FF0000"/>
                </a:solidFill>
              </a:rPr>
              <a:t>.ods</a:t>
            </a:r>
            <a:endParaRPr sz="3200">
              <a:solidFill>
                <a:srgbClr val="FF0000"/>
              </a:solidFill>
            </a:endParaRPr>
          </a:p>
        </p:txBody>
      </p:sp>
      <p:pic>
        <p:nvPicPr>
          <p:cNvPr descr="google spreadsheet.png" id="1384" name="Google Shape;138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941" y="5023364"/>
            <a:ext cx="1013918" cy="130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2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92" name="Google Shape;1392;p12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檢視探勘結果 (3/7)</a:t>
            </a:r>
            <a:endParaRPr/>
          </a:p>
        </p:txBody>
      </p:sp>
      <p:sp>
        <p:nvSpPr>
          <p:cNvPr id="1393" name="Google Shape;1393;p12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23"/>
          <p:cNvSpPr txBox="1"/>
          <p:nvPr>
            <p:ph idx="2" type="body"/>
          </p:nvPr>
        </p:nvSpPr>
        <p:spPr>
          <a:xfrm>
            <a:off x="5103425" y="1791150"/>
            <a:ext cx="36213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6"/>
            </a:pPr>
            <a:r>
              <a:rPr lang="zh-TW"/>
              <a:t>用</a:t>
            </a:r>
            <a:r>
              <a:rPr lang="zh-TW">
                <a:solidFill>
                  <a:srgbClr val="FF0000"/>
                </a:solidFill>
              </a:rPr>
              <a:t>LibreOffice</a:t>
            </a:r>
            <a:r>
              <a:rPr lang="zh-TW"/>
              <a:t>開啟</a:t>
            </a:r>
            <a:br>
              <a:rPr lang="zh-TW"/>
            </a:br>
            <a:r>
              <a:rPr lang="zh-TW"/>
              <a:t>ODS類型檔案</a:t>
            </a:r>
            <a:endParaRPr/>
          </a:p>
        </p:txBody>
      </p:sp>
      <p:sp>
        <p:nvSpPr>
          <p:cNvPr id="1395" name="Google Shape;1395;p123"/>
          <p:cNvSpPr/>
          <p:nvPr/>
        </p:nvSpPr>
        <p:spPr>
          <a:xfrm>
            <a:off x="1568175" y="3608925"/>
            <a:ext cx="2960400" cy="11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stu-sch-1 </a:t>
            </a:r>
            <a:br>
              <a:rPr lang="zh-TW" sz="3200"/>
            </a:br>
            <a:r>
              <a:rPr lang="zh-TW" sz="3200"/>
              <a:t>- train - lof</a:t>
            </a:r>
            <a:r>
              <a:rPr lang="zh-TW" sz="3200">
                <a:solidFill>
                  <a:srgbClr val="FF0000"/>
                </a:solidFill>
              </a:rPr>
              <a:t>.ods</a:t>
            </a:r>
            <a:endParaRPr sz="3200">
              <a:solidFill>
                <a:srgbClr val="FF0000"/>
              </a:solidFill>
            </a:endParaRPr>
          </a:p>
        </p:txBody>
      </p:sp>
      <p:pic>
        <p:nvPicPr>
          <p:cNvPr id="1396" name="Google Shape;139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262" y="3359275"/>
            <a:ext cx="1575575" cy="15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23"/>
          <p:cNvSpPr/>
          <p:nvPr/>
        </p:nvSpPr>
        <p:spPr>
          <a:xfrm>
            <a:off x="5530288" y="2987355"/>
            <a:ext cx="602400" cy="594600"/>
          </a:xfrm>
          <a:prstGeom prst="wedgeEllipseCallout">
            <a:avLst>
              <a:gd fmla="val 53604" name="adj1"/>
              <a:gd fmla="val 5939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398" name="Google Shape;1398;p123"/>
          <p:cNvSpPr/>
          <p:nvPr/>
        </p:nvSpPr>
        <p:spPr>
          <a:xfrm flipH="1">
            <a:off x="4786455" y="3700208"/>
            <a:ext cx="882900" cy="89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preadsheet.png" id="1399" name="Google Shape;139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41" y="3492339"/>
            <a:ext cx="1013918" cy="1309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2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07" name="Google Shape;1407;p12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檢視探勘結果 (4/7)</a:t>
            </a:r>
            <a:endParaRPr/>
          </a:p>
        </p:txBody>
      </p:sp>
      <p:sp>
        <p:nvSpPr>
          <p:cNvPr id="1408" name="Google Shape;1408;p12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24"/>
          <p:cNvSpPr txBox="1"/>
          <p:nvPr>
            <p:ph idx="2" type="body"/>
          </p:nvPr>
        </p:nvSpPr>
        <p:spPr>
          <a:xfrm>
            <a:off x="5086350" y="1791150"/>
            <a:ext cx="3638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7"/>
            </a:pPr>
            <a:r>
              <a:rPr lang="zh-TW">
                <a:solidFill>
                  <a:srgbClr val="FF0000"/>
                </a:solidFill>
              </a:rPr>
              <a:t>Open Copy</a:t>
            </a:r>
            <a:br>
              <a:rPr lang="zh-TW"/>
            </a:br>
            <a:r>
              <a:rPr lang="zh-TW"/>
              <a:t>以</a:t>
            </a:r>
            <a:r>
              <a:rPr lang="zh-TW"/>
              <a:t>副本模式開啟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(因為Weka程式</a:t>
            </a:r>
            <a:br>
              <a:rPr lang="zh-TW"/>
            </a:br>
            <a:r>
              <a:rPr lang="zh-TW"/>
              <a:t>鎖定了原本的ODS檔案)</a:t>
            </a:r>
            <a:endParaRPr/>
          </a:p>
        </p:txBody>
      </p:sp>
      <p:pic>
        <p:nvPicPr>
          <p:cNvPr id="1410" name="Google Shape;141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3127875"/>
            <a:ext cx="455295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24"/>
          <p:cNvSpPr/>
          <p:nvPr/>
        </p:nvSpPr>
        <p:spPr>
          <a:xfrm>
            <a:off x="2795988" y="5329755"/>
            <a:ext cx="602400" cy="594600"/>
          </a:xfrm>
          <a:prstGeom prst="wedgeEllipseCallout">
            <a:avLst>
              <a:gd fmla="val 19599" name="adj1"/>
              <a:gd fmla="val -7395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7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12" name="Google Shape;1412;p124"/>
          <p:cNvSpPr/>
          <p:nvPr/>
        </p:nvSpPr>
        <p:spPr>
          <a:xfrm>
            <a:off x="2700000" y="4689500"/>
            <a:ext cx="1201200" cy="426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2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1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LibreOffice Calc</a:t>
            </a:r>
            <a:r>
              <a:rPr lang="zh-TW"/>
              <a:t>介面說明</a:t>
            </a:r>
            <a:endParaRPr/>
          </a:p>
        </p:txBody>
      </p:sp>
      <p:sp>
        <p:nvSpPr>
          <p:cNvPr id="1420" name="Google Shape;1420;p1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21" name="Google Shape;1421;p12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223850"/>
            <a:ext cx="5381625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125"/>
          <p:cNvSpPr txBox="1"/>
          <p:nvPr>
            <p:ph idx="2" type="body"/>
          </p:nvPr>
        </p:nvSpPr>
        <p:spPr>
          <a:xfrm>
            <a:off x="6030775" y="1791150"/>
            <a:ext cx="26943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功能群組頁籤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功能按鈕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資料表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25"/>
          <p:cNvSpPr/>
          <p:nvPr/>
        </p:nvSpPr>
        <p:spPr>
          <a:xfrm>
            <a:off x="3749000" y="17085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25" name="Google Shape;1425;p125"/>
          <p:cNvSpPr/>
          <p:nvPr/>
        </p:nvSpPr>
        <p:spPr>
          <a:xfrm>
            <a:off x="2152275" y="2479175"/>
            <a:ext cx="2809800" cy="340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26" name="Google Shape;1426;p125"/>
          <p:cNvSpPr/>
          <p:nvPr/>
        </p:nvSpPr>
        <p:spPr>
          <a:xfrm>
            <a:off x="586750" y="2772700"/>
            <a:ext cx="5266200" cy="642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27" name="Google Shape;1427;p125"/>
          <p:cNvSpPr/>
          <p:nvPr/>
        </p:nvSpPr>
        <p:spPr>
          <a:xfrm>
            <a:off x="586750" y="3635500"/>
            <a:ext cx="5266200" cy="1817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28" name="Google Shape;1428;p125"/>
          <p:cNvSpPr/>
          <p:nvPr/>
        </p:nvSpPr>
        <p:spPr>
          <a:xfrm>
            <a:off x="5312625" y="2303155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29" name="Google Shape;1429;p125"/>
          <p:cNvSpPr/>
          <p:nvPr/>
        </p:nvSpPr>
        <p:spPr>
          <a:xfrm>
            <a:off x="340350" y="5358605"/>
            <a:ext cx="602400" cy="594600"/>
          </a:xfrm>
          <a:prstGeom prst="wedgeEllipseCallout">
            <a:avLst>
              <a:gd fmla="val 64787" name="adj1"/>
              <a:gd fmla="val -61118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1" name="Google Shape;441;p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如何描述</a:t>
            </a:r>
            <a:r>
              <a:rPr b="0" lang="zh-TW" sz="3200"/>
              <a:t>所有</a:t>
            </a:r>
            <a:r>
              <a:rPr b="0" lang="zh-TW" sz="3200"/>
              <a:t>學生的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性別與</a:t>
            </a:r>
            <a:r>
              <a:rPr lang="zh-TW"/>
              <a:t>年齡</a:t>
            </a:r>
            <a:r>
              <a:rPr lang="zh-TW"/>
              <a:t>屬性</a:t>
            </a:r>
            <a:r>
              <a:rPr lang="zh-TW"/>
              <a:t>？</a:t>
            </a:r>
            <a:endParaRPr/>
          </a:p>
        </p:txBody>
      </p:sp>
      <p:sp>
        <p:nvSpPr>
          <p:cNvPr id="442" name="Google Shape;442;p6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lide user group account profile people human" id="443" name="Google Shape;4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750" y="2568100"/>
            <a:ext cx="2438400" cy="243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4" name="Google Shape;444;p63"/>
          <p:cNvGrpSpPr/>
          <p:nvPr/>
        </p:nvGrpSpPr>
        <p:grpSpPr>
          <a:xfrm>
            <a:off x="4709825" y="3975775"/>
            <a:ext cx="3855900" cy="2319000"/>
            <a:chOff x="4709825" y="3041800"/>
            <a:chExt cx="3855900" cy="2319000"/>
          </a:xfrm>
        </p:grpSpPr>
        <p:sp>
          <p:nvSpPr>
            <p:cNvPr id="445" name="Google Shape;445;p63"/>
            <p:cNvSpPr/>
            <p:nvPr/>
          </p:nvSpPr>
          <p:spPr>
            <a:xfrm>
              <a:off x="4709825" y="3041800"/>
              <a:ext cx="3855900" cy="231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6" name="Google Shape;446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08375" y="3166013"/>
              <a:ext cx="3686175" cy="1800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63"/>
            <p:cNvSpPr txBox="1"/>
            <p:nvPr/>
          </p:nvSpPr>
          <p:spPr>
            <a:xfrm>
              <a:off x="6449750" y="5069950"/>
              <a:ext cx="20448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Age</a:t>
              </a:r>
              <a:endParaRPr/>
            </a:p>
          </p:txBody>
        </p:sp>
        <p:sp>
          <p:nvSpPr>
            <p:cNvPr id="448" name="Google Shape;448;p63"/>
            <p:cNvSpPr txBox="1"/>
            <p:nvPr/>
          </p:nvSpPr>
          <p:spPr>
            <a:xfrm>
              <a:off x="4709825" y="3132088"/>
              <a:ext cx="20448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人數</a:t>
              </a:r>
              <a:endParaRPr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id="449" name="Google Shape;44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825" y="1374598"/>
            <a:ext cx="3830622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2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STEP 4. 檢視探勘結果 (5/7)</a:t>
            </a:r>
            <a:endParaRPr/>
          </a:p>
        </p:txBody>
      </p:sp>
      <p:sp>
        <p:nvSpPr>
          <p:cNvPr id="1436" name="Google Shape;1436;p126"/>
          <p:cNvSpPr txBox="1"/>
          <p:nvPr>
            <p:ph idx="1" type="body"/>
          </p:nvPr>
        </p:nvSpPr>
        <p:spPr>
          <a:xfrm>
            <a:off x="2621650" y="4625250"/>
            <a:ext cx="4019400" cy="17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8"/>
            </a:pPr>
            <a:r>
              <a:rPr lang="zh-TW">
                <a:solidFill>
                  <a:srgbClr val="FF0000"/>
                </a:solidFill>
              </a:rPr>
              <a:t>Data</a:t>
            </a:r>
            <a:br>
              <a:rPr lang="zh-TW"/>
            </a:br>
            <a:r>
              <a:rPr lang="zh-TW"/>
              <a:t>開啟資料的功能群組頁籤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8"/>
            </a:pPr>
            <a:r>
              <a:rPr lang="zh-TW">
                <a:solidFill>
                  <a:srgbClr val="FF0000"/>
                </a:solidFill>
              </a:rPr>
              <a:t>AutoFilter</a:t>
            </a:r>
            <a:br>
              <a:rPr lang="zh-TW"/>
            </a:br>
            <a:r>
              <a:rPr lang="zh-TW"/>
              <a:t>啟動自動篩選功能</a:t>
            </a:r>
            <a:endParaRPr/>
          </a:p>
        </p:txBody>
      </p:sp>
      <p:sp>
        <p:nvSpPr>
          <p:cNvPr id="1437" name="Google Shape;1437;p12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2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9" name="Google Shape;1439;p12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0" name="Google Shape;1440;p126"/>
          <p:cNvPicPr preferRelativeResize="0"/>
          <p:nvPr/>
        </p:nvPicPr>
        <p:blipFill rotWithShape="1">
          <a:blip r:embed="rId3">
            <a:alphaModFix/>
          </a:blip>
          <a:srcRect b="57215" l="0" r="24087" t="0"/>
          <a:stretch/>
        </p:blipFill>
        <p:spPr>
          <a:xfrm>
            <a:off x="1929100" y="2446475"/>
            <a:ext cx="5517349" cy="201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126"/>
          <p:cNvSpPr/>
          <p:nvPr/>
        </p:nvSpPr>
        <p:spPr>
          <a:xfrm>
            <a:off x="4418200" y="2571850"/>
            <a:ext cx="426300" cy="4266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42" name="Google Shape;1442;p126"/>
          <p:cNvSpPr/>
          <p:nvPr/>
        </p:nvSpPr>
        <p:spPr>
          <a:xfrm>
            <a:off x="6600275" y="2945925"/>
            <a:ext cx="639900" cy="547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43" name="Google Shape;1443;p126"/>
          <p:cNvSpPr/>
          <p:nvPr/>
        </p:nvSpPr>
        <p:spPr>
          <a:xfrm>
            <a:off x="4906813" y="1856505"/>
            <a:ext cx="602400" cy="594600"/>
          </a:xfrm>
          <a:prstGeom prst="wedgeEllipseCallout">
            <a:avLst>
              <a:gd fmla="val -63199" name="adj1"/>
              <a:gd fmla="val 5615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8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444" name="Google Shape;1444;p126"/>
          <p:cNvSpPr/>
          <p:nvPr/>
        </p:nvSpPr>
        <p:spPr>
          <a:xfrm>
            <a:off x="6919688" y="2168230"/>
            <a:ext cx="602400" cy="594600"/>
          </a:xfrm>
          <a:prstGeom prst="wedgeEllipseCallout">
            <a:avLst>
              <a:gd fmla="val -29194" name="adj1"/>
              <a:gd fmla="val 66632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9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2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檢視探勘結果 (6/7)</a:t>
            </a:r>
            <a:endParaRPr/>
          </a:p>
        </p:txBody>
      </p:sp>
      <p:sp>
        <p:nvSpPr>
          <p:cNvPr id="1451" name="Google Shape;1451;p12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27"/>
          <p:cNvSpPr txBox="1"/>
          <p:nvPr>
            <p:ph idx="2" type="body"/>
          </p:nvPr>
        </p:nvSpPr>
        <p:spPr>
          <a:xfrm>
            <a:off x="5058900" y="1791150"/>
            <a:ext cx="36660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10"/>
            </a:pPr>
            <a:r>
              <a:rPr lang="zh-TW"/>
              <a:t>找到最後一個直欄</a:t>
            </a:r>
            <a:br>
              <a:rPr lang="zh-TW"/>
            </a:br>
            <a:r>
              <a:rPr lang="zh-TW">
                <a:solidFill>
                  <a:srgbClr val="FF0000"/>
                </a:solidFill>
              </a:rPr>
              <a:t>LOF</a:t>
            </a:r>
            <a:br>
              <a:rPr lang="zh-TW"/>
            </a:br>
            <a:r>
              <a:rPr lang="zh-TW"/>
              <a:t>點下右邊的下拉選單按鈕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0"/>
            </a:pPr>
            <a:r>
              <a:rPr lang="zh-TW"/>
              <a:t>選擇排序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>
                <a:solidFill>
                  <a:srgbClr val="FF0000"/>
                </a:solidFill>
              </a:rPr>
              <a:t>Sort Ascending</a:t>
            </a:r>
            <a:br>
              <a:rPr lang="zh-TW"/>
            </a:br>
            <a:r>
              <a:rPr lang="zh-TW"/>
              <a:t>由小到大排序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>
                <a:solidFill>
                  <a:srgbClr val="FF0000"/>
                </a:solidFill>
              </a:rPr>
              <a:t>Sort Descending</a:t>
            </a:r>
            <a:br>
              <a:rPr lang="zh-TW"/>
            </a:br>
            <a:r>
              <a:rPr lang="zh-TW"/>
              <a:t>由大到小排序</a:t>
            </a:r>
            <a:endParaRPr/>
          </a:p>
        </p:txBody>
      </p:sp>
      <p:sp>
        <p:nvSpPr>
          <p:cNvPr id="1453" name="Google Shape;1453;p12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54" name="Google Shape;1454;p12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5" name="Google Shape;1455;p127"/>
          <p:cNvPicPr preferRelativeResize="0"/>
          <p:nvPr/>
        </p:nvPicPr>
        <p:blipFill rotWithShape="1">
          <a:blip r:embed="rId3">
            <a:alphaModFix/>
          </a:blip>
          <a:srcRect b="0" l="61312" r="0" t="0"/>
          <a:stretch/>
        </p:blipFill>
        <p:spPr>
          <a:xfrm>
            <a:off x="0" y="1530175"/>
            <a:ext cx="2997601" cy="50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127"/>
          <p:cNvPicPr preferRelativeResize="0"/>
          <p:nvPr/>
        </p:nvPicPr>
        <p:blipFill rotWithShape="1">
          <a:blip r:embed="rId4">
            <a:alphaModFix/>
          </a:blip>
          <a:srcRect b="0" l="75224" r="0" t="21966"/>
          <a:stretch/>
        </p:blipFill>
        <p:spPr>
          <a:xfrm>
            <a:off x="2633116" y="2001375"/>
            <a:ext cx="2140350" cy="437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7" name="Google Shape;1457;p127"/>
          <p:cNvSpPr/>
          <p:nvPr/>
        </p:nvSpPr>
        <p:spPr>
          <a:xfrm>
            <a:off x="1079700" y="2847950"/>
            <a:ext cx="838200" cy="362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58" name="Google Shape;1458;p127"/>
          <p:cNvSpPr/>
          <p:nvPr/>
        </p:nvSpPr>
        <p:spPr>
          <a:xfrm flipH="1">
            <a:off x="2002575" y="2766650"/>
            <a:ext cx="705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27"/>
          <p:cNvSpPr/>
          <p:nvPr/>
        </p:nvSpPr>
        <p:spPr>
          <a:xfrm>
            <a:off x="2792250" y="2598900"/>
            <a:ext cx="1022400" cy="461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60" name="Google Shape;1460;p127"/>
          <p:cNvSpPr/>
          <p:nvPr/>
        </p:nvSpPr>
        <p:spPr>
          <a:xfrm>
            <a:off x="1442188" y="2172055"/>
            <a:ext cx="602400" cy="594600"/>
          </a:xfrm>
          <a:prstGeom prst="wedgeEllipseCallout">
            <a:avLst>
              <a:gd fmla="val 6294" name="adj1"/>
              <a:gd fmla="val 84136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10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1461" name="Google Shape;1461;p127"/>
          <p:cNvSpPr/>
          <p:nvPr/>
        </p:nvSpPr>
        <p:spPr>
          <a:xfrm>
            <a:off x="4102938" y="2253355"/>
            <a:ext cx="602400" cy="594600"/>
          </a:xfrm>
          <a:prstGeom prst="wedgeEllipseCallout">
            <a:avLst>
              <a:gd fmla="val -77600" name="adj1"/>
              <a:gd fmla="val 3601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FFFF"/>
                </a:solidFill>
              </a:rPr>
              <a:t>11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4. 檢視探勘結果 (7/7)</a:t>
            </a:r>
            <a:endParaRPr/>
          </a:p>
        </p:txBody>
      </p:sp>
      <p:sp>
        <p:nvSpPr>
          <p:cNvPr id="1468" name="Google Shape;1468;p12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2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2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1" name="Google Shape;1471;p12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2" name="Google Shape;1472;p128"/>
          <p:cNvPicPr preferRelativeResize="0"/>
          <p:nvPr/>
        </p:nvPicPr>
        <p:blipFill rotWithShape="1">
          <a:blip r:embed="rId3">
            <a:alphaModFix/>
          </a:blip>
          <a:srcRect b="37545" l="0" r="13247" t="25448"/>
          <a:stretch/>
        </p:blipFill>
        <p:spPr>
          <a:xfrm>
            <a:off x="824475" y="4438575"/>
            <a:ext cx="7495049" cy="20725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3" name="Google Shape;1473;p128"/>
          <p:cNvPicPr preferRelativeResize="0"/>
          <p:nvPr/>
        </p:nvPicPr>
        <p:blipFill rotWithShape="1">
          <a:blip r:embed="rId4">
            <a:alphaModFix/>
          </a:blip>
          <a:srcRect b="37691" l="0" r="13247" t="25306"/>
          <a:stretch/>
        </p:blipFill>
        <p:spPr>
          <a:xfrm>
            <a:off x="824475" y="1929088"/>
            <a:ext cx="7495049" cy="20725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4" name="Google Shape;1474;p128"/>
          <p:cNvSpPr/>
          <p:nvPr/>
        </p:nvSpPr>
        <p:spPr>
          <a:xfrm>
            <a:off x="639450" y="1480425"/>
            <a:ext cx="3807300" cy="486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LOF由大到小排序結果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75" name="Google Shape;1475;p128"/>
          <p:cNvSpPr/>
          <p:nvPr/>
        </p:nvSpPr>
        <p:spPr>
          <a:xfrm>
            <a:off x="639450" y="4070150"/>
            <a:ext cx="3807300" cy="4866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LOF由小到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排序結果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82" name="Google Shape;1482;p129"/>
          <p:cNvSpPr txBox="1"/>
          <p:nvPr>
            <p:ph type="title"/>
          </p:nvPr>
        </p:nvSpPr>
        <p:spPr>
          <a:xfrm rot="609471">
            <a:off x="3430021" y="3919182"/>
            <a:ext cx="3388513" cy="1243839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是不是有人喝太多了</a:t>
            </a:r>
            <a:r>
              <a:rPr b="0" lang="zh-TW" sz="2400"/>
              <a:t>?</a:t>
            </a:r>
            <a:endParaRPr b="0" sz="2400"/>
          </a:p>
        </p:txBody>
      </p:sp>
      <p:sp>
        <p:nvSpPr>
          <p:cNvPr id="1483" name="Google Shape;1483;p12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https://www.roblox.com/library/1664931194/THINKING-EMOJI-IS-A-MEME-thinking</a:t>
            </a:r>
            <a:r>
              <a:rPr lang="zh-TW"/>
              <a:t> </a:t>
            </a:r>
            <a:endParaRPr/>
          </a:p>
        </p:txBody>
      </p:sp>
      <p:pic>
        <p:nvPicPr>
          <p:cNvPr id="1484" name="Google Shape;1484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250" y="4158825"/>
            <a:ext cx="2076875" cy="2076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5" name="Google Shape;1485;p129"/>
          <p:cNvGraphicFramePr/>
          <p:nvPr/>
        </p:nvGraphicFramePr>
        <p:xfrm>
          <a:off x="572200" y="56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{B6AEE2BE-68D6-4735-9BDC-61EDAB9E41CF}</a:tableStyleId>
              </a:tblPr>
              <a:tblGrid>
                <a:gridCol w="698050"/>
                <a:gridCol w="1169500"/>
                <a:gridCol w="1133900"/>
                <a:gridCol w="1231750"/>
                <a:gridCol w="1205050"/>
                <a:gridCol w="1258450"/>
                <a:gridCol w="1302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LOF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家庭關係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Fami</a:t>
                      </a:r>
                      <a:b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Relation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(1-5)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自由程度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Freetime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(1-5)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出外程度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GoOut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(1-5)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平日飲酒程度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Alc</a:t>
                      </a:r>
                      <a:b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Workday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(1-5)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週末飲酒程度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Alc</a:t>
                      </a:r>
                      <a:b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Weeken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(1-5)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健康狀況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Health</a:t>
                      </a:r>
                      <a:b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Status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(1-5)</a:t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1.25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1.22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0.99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0.99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endParaRPr sz="1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486" name="Google Shape;1486;p129"/>
          <p:cNvSpPr txBox="1"/>
          <p:nvPr/>
        </p:nvSpPr>
        <p:spPr>
          <a:xfrm>
            <a:off x="572200" y="4906975"/>
            <a:ext cx="45423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LOF分數大於1：表示異常</a:t>
            </a:r>
            <a:b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LOF分數接近1：表示普通</a:t>
            </a:r>
            <a:endParaRPr sz="2400">
              <a:solidFill>
                <a:srgbClr val="38761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3" name="Google Shape;1493;p130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https://page1recruitment.co.uk/stand-out-from-the-crowd</a:t>
            </a:r>
            <a:r>
              <a:rPr lang="zh-TW"/>
              <a:t> </a:t>
            </a:r>
            <a:endParaRPr/>
          </a:p>
        </p:txBody>
      </p:sp>
      <p:sp>
        <p:nvSpPr>
          <p:cNvPr id="1494" name="Google Shape;1494;p130"/>
          <p:cNvSpPr txBox="1"/>
          <p:nvPr>
            <p:ph type="title"/>
          </p:nvPr>
        </p:nvSpPr>
        <p:spPr>
          <a:xfrm>
            <a:off x="1424875" y="5220150"/>
            <a:ext cx="66303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Gotcha!</a:t>
            </a:r>
            <a:endParaRPr/>
          </a:p>
        </p:txBody>
      </p:sp>
      <p:pic>
        <p:nvPicPr>
          <p:cNvPr id="1495" name="Google Shape;149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626718"/>
            <a:ext cx="8191500" cy="461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130"/>
          <p:cNvPicPr preferRelativeResize="0"/>
          <p:nvPr/>
        </p:nvPicPr>
        <p:blipFill rotWithShape="1">
          <a:blip r:embed="rId5">
            <a:alphaModFix/>
          </a:blip>
          <a:srcRect b="37189" l="34196" r="43110" t="27161"/>
          <a:stretch/>
        </p:blipFill>
        <p:spPr>
          <a:xfrm>
            <a:off x="2889672" y="5353223"/>
            <a:ext cx="745725" cy="8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30"/>
          <p:cNvSpPr/>
          <p:nvPr/>
        </p:nvSpPr>
        <p:spPr>
          <a:xfrm>
            <a:off x="5140925" y="1211825"/>
            <a:ext cx="1477500" cy="988500"/>
          </a:xfrm>
          <a:prstGeom prst="wedgeRoundRectCallout">
            <a:avLst>
              <a:gd fmla="val -64472" name="adj1"/>
              <a:gd fmla="val 7258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LOF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1.25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04" name="Google Shape;1504;p131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比較</a:t>
            </a:r>
            <a:r>
              <a:rPr lang="zh-TW"/>
              <a:t>性分析</a:t>
            </a:r>
            <a:endParaRPr/>
          </a:p>
        </p:txBody>
      </p:sp>
      <p:sp>
        <p:nvSpPr>
          <p:cNvPr id="1505" name="Google Shape;1505;p131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7</a:t>
            </a:r>
            <a:r>
              <a:rPr lang="zh-TW"/>
              <a:t>. </a:t>
            </a:r>
            <a:endParaRPr/>
          </a:p>
        </p:txBody>
      </p:sp>
      <p:sp>
        <p:nvSpPr>
          <p:cNvPr id="1506" name="Google Shape;1506;p131"/>
          <p:cNvSpPr/>
          <p:nvPr/>
        </p:nvSpPr>
        <p:spPr>
          <a:xfrm>
            <a:off x="3206025" y="5014875"/>
            <a:ext cx="3553500" cy="8199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關聯規則探勘</a:t>
            </a:r>
            <a:endParaRPr b="1"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slide question block super mario" id="1507" name="Google Shape;150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725" y="571825"/>
            <a:ext cx="1274225" cy="12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131"/>
          <p:cNvSpPr txBox="1"/>
          <p:nvPr/>
        </p:nvSpPr>
        <p:spPr>
          <a:xfrm>
            <a:off x="2561900" y="653175"/>
            <a:ext cx="44286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99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如何找出跟特定類別</a:t>
            </a:r>
            <a:endParaRPr b="1" sz="3200">
              <a:solidFill>
                <a:srgbClr val="99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99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最相關的屬性</a:t>
            </a:r>
            <a:r>
              <a:rPr b="1" lang="zh-TW" sz="3200" u="sng">
                <a:solidFill>
                  <a:srgbClr val="99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規則</a:t>
            </a:r>
            <a:r>
              <a:rPr b="1" lang="zh-TW" sz="3200">
                <a:solidFill>
                  <a:srgbClr val="99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？</a:t>
            </a:r>
            <a:endParaRPr b="1" sz="3200">
              <a:solidFill>
                <a:srgbClr val="99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5" name="Google Shape;1515;p1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兩間葡萄牙的學校</a:t>
            </a:r>
            <a:endParaRPr/>
          </a:p>
        </p:txBody>
      </p:sp>
      <p:sp>
        <p:nvSpPr>
          <p:cNvPr id="1516" name="Google Shape;1516;p132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32"/>
          <p:cNvSpPr/>
          <p:nvPr/>
        </p:nvSpPr>
        <p:spPr>
          <a:xfrm>
            <a:off x="624675" y="1648050"/>
            <a:ext cx="1887300" cy="3535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8" name="Google Shape;1518;p132"/>
          <p:cNvGrpSpPr/>
          <p:nvPr/>
        </p:nvGrpSpPr>
        <p:grpSpPr>
          <a:xfrm>
            <a:off x="4059174" y="1413243"/>
            <a:ext cx="4251164" cy="5005946"/>
            <a:chOff x="4408988" y="1825250"/>
            <a:chExt cx="3901225" cy="4593875"/>
          </a:xfrm>
        </p:grpSpPr>
        <p:pic>
          <p:nvPicPr>
            <p:cNvPr id="1519" name="Google Shape;1519;p1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08988" y="1825250"/>
              <a:ext cx="3901225" cy="2325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0" name="Google Shape;1520;p1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09000" y="4150981"/>
              <a:ext cx="3901210" cy="22681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1" name="Google Shape;1521;p132"/>
          <p:cNvSpPr/>
          <p:nvPr/>
        </p:nvSpPr>
        <p:spPr>
          <a:xfrm>
            <a:off x="3987200" y="3877300"/>
            <a:ext cx="3887100" cy="51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MS</a:t>
            </a:r>
            <a:r>
              <a:rPr lang="zh-TW" sz="2400">
                <a:solidFill>
                  <a:srgbClr val="FFFFFF"/>
                </a:solidFill>
              </a:rPr>
              <a:t>: Mousinho da Silveira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22" name="Google Shape;1522;p132"/>
          <p:cNvSpPr/>
          <p:nvPr/>
        </p:nvSpPr>
        <p:spPr>
          <a:xfrm>
            <a:off x="3987200" y="1285600"/>
            <a:ext cx="3191700" cy="514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</a:rPr>
              <a:t>GP</a:t>
            </a:r>
            <a:r>
              <a:rPr lang="zh-TW" sz="2400">
                <a:solidFill>
                  <a:srgbClr val="FFFFFF"/>
                </a:solidFill>
              </a:rPr>
              <a:t>: </a:t>
            </a:r>
            <a:r>
              <a:rPr lang="zh-TW" sz="2400">
                <a:solidFill>
                  <a:srgbClr val="FFFFFF"/>
                </a:solidFill>
              </a:rPr>
              <a:t>Gabriel Pereira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23" name="Google Shape;1523;p132"/>
          <p:cNvPicPr preferRelativeResize="0"/>
          <p:nvPr/>
        </p:nvPicPr>
        <p:blipFill rotWithShape="1">
          <a:blip r:embed="rId5">
            <a:alphaModFix/>
          </a:blip>
          <a:srcRect b="0" l="27230" r="0" t="0"/>
          <a:stretch/>
        </p:blipFill>
        <p:spPr>
          <a:xfrm>
            <a:off x="24200" y="1517075"/>
            <a:ext cx="364587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32"/>
          <p:cNvSpPr/>
          <p:nvPr/>
        </p:nvSpPr>
        <p:spPr>
          <a:xfrm>
            <a:off x="1703825" y="3036050"/>
            <a:ext cx="689100" cy="2147100"/>
          </a:xfrm>
          <a:prstGeom prst="roundRect">
            <a:avLst>
              <a:gd fmla="val 684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1" name="Google Shape;1531;p133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3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兩間學校的學生有什麼不同？</a:t>
            </a:r>
            <a:endParaRPr/>
          </a:p>
        </p:txBody>
      </p:sp>
      <p:grpSp>
        <p:nvGrpSpPr>
          <p:cNvPr id="1533" name="Google Shape;1533;p133"/>
          <p:cNvGrpSpPr/>
          <p:nvPr/>
        </p:nvGrpSpPr>
        <p:grpSpPr>
          <a:xfrm>
            <a:off x="-1501250" y="2068250"/>
            <a:ext cx="12054369" cy="3860400"/>
            <a:chOff x="-1501250" y="2068250"/>
            <a:chExt cx="12054369" cy="3860400"/>
          </a:xfrm>
        </p:grpSpPr>
        <p:pic>
          <p:nvPicPr>
            <p:cNvPr id="1534" name="Google Shape;1534;p1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13275" y="2068250"/>
              <a:ext cx="6639844" cy="38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5" name="Google Shape;1535;p1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01250" y="2068250"/>
              <a:ext cx="6475500" cy="3860400"/>
            </a:xfrm>
            <a:prstGeom prst="parallelogram">
              <a:avLst>
                <a:gd fmla="val 25000" name="adj"/>
              </a:avLst>
            </a:prstGeom>
            <a:noFill/>
            <a:ln>
              <a:noFill/>
            </a:ln>
          </p:spPr>
        </p:pic>
        <p:grpSp>
          <p:nvGrpSpPr>
            <p:cNvPr id="1536" name="Google Shape;1536;p133"/>
            <p:cNvGrpSpPr/>
            <p:nvPr/>
          </p:nvGrpSpPr>
          <p:grpSpPr>
            <a:xfrm>
              <a:off x="3539250" y="3193715"/>
              <a:ext cx="1921536" cy="1609470"/>
              <a:chOff x="3048600" y="4538652"/>
              <a:chExt cx="1921536" cy="1609470"/>
            </a:xfrm>
          </p:grpSpPr>
          <p:sp>
            <p:nvSpPr>
              <p:cNvPr id="1537" name="Google Shape;1537;p133"/>
              <p:cNvSpPr/>
              <p:nvPr/>
            </p:nvSpPr>
            <p:spPr>
              <a:xfrm>
                <a:off x="3048600" y="4538652"/>
                <a:ext cx="1921536" cy="1609470"/>
              </a:xfrm>
              <a:prstGeom prst="irregularSeal1">
                <a:avLst/>
              </a:prstGeom>
              <a:solidFill>
                <a:srgbClr val="FFFF00"/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200"/>
              </a:p>
            </p:txBody>
          </p:sp>
          <p:sp>
            <p:nvSpPr>
              <p:cNvPr id="1538" name="Google Shape;1538;p133"/>
              <p:cNvSpPr txBox="1"/>
              <p:nvPr/>
            </p:nvSpPr>
            <p:spPr>
              <a:xfrm rot="-899798">
                <a:off x="3375122" y="4966707"/>
                <a:ext cx="1341386" cy="6009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TW" sz="4800"/>
                  <a:t>VS</a:t>
                </a:r>
                <a:endParaRPr b="1" sz="4800"/>
              </a:p>
            </p:txBody>
          </p:sp>
        </p:grpSp>
      </p:grpSp>
      <p:sp>
        <p:nvSpPr>
          <p:cNvPr id="1539" name="Google Shape;1539;p133"/>
          <p:cNvSpPr/>
          <p:nvPr/>
        </p:nvSpPr>
        <p:spPr>
          <a:xfrm>
            <a:off x="6476325" y="5132300"/>
            <a:ext cx="739200" cy="51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MS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40" name="Google Shape;1540;p133"/>
          <p:cNvSpPr/>
          <p:nvPr/>
        </p:nvSpPr>
        <p:spPr>
          <a:xfrm>
            <a:off x="1800125" y="5274950"/>
            <a:ext cx="739200" cy="514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GP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41" name="Google Shape;1541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087" y="4354700"/>
            <a:ext cx="1850825" cy="19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8">
            <a:off x="4901175" y="4406849"/>
            <a:ext cx="1850825" cy="183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49" name="Google Shape;1549;p134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HotSpot (Patient Rule Induction Method, PRIM)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熱點分析</a:t>
            </a:r>
            <a:br>
              <a:rPr lang="zh-TW"/>
            </a:br>
            <a:r>
              <a:rPr b="0" lang="zh-TW" sz="2400"/>
              <a:t>(Friedman &amp; Fisher, 1999)</a:t>
            </a:r>
            <a:endParaRPr b="0" sz="2400"/>
          </a:p>
        </p:txBody>
      </p:sp>
      <p:sp>
        <p:nvSpPr>
          <p:cNvPr id="1550" name="Google Shape;1550;p134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關聯規則探勘演算法</a:t>
            </a:r>
            <a:endParaRPr/>
          </a:p>
        </p:txBody>
      </p:sp>
      <p:pic>
        <p:nvPicPr>
          <p:cNvPr id="1551" name="Google Shape;1551;p134"/>
          <p:cNvPicPr preferRelativeResize="0"/>
          <p:nvPr/>
        </p:nvPicPr>
        <p:blipFill rotWithShape="1">
          <a:blip r:embed="rId3">
            <a:alphaModFix/>
          </a:blip>
          <a:srcRect b="10377" l="6552" r="60217" t="11185"/>
          <a:stretch/>
        </p:blipFill>
        <p:spPr>
          <a:xfrm>
            <a:off x="6236825" y="273975"/>
            <a:ext cx="2421526" cy="25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35"/>
          <p:cNvSpPr txBox="1"/>
          <p:nvPr>
            <p:ph idx="1" type="body"/>
          </p:nvPr>
        </p:nvSpPr>
        <p:spPr>
          <a:xfrm>
            <a:off x="476250" y="2076100"/>
            <a:ext cx="8191500" cy="44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根據使用者所感興趣的目標屬性與項目，找出最能代表該屬性與項目的關聯規則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關聯規則的組成：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59" name="Google Shape;1559;p1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熱點分析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演算法目標</a:t>
            </a:r>
            <a:endParaRPr/>
          </a:p>
        </p:txBody>
      </p:sp>
      <p:sp>
        <p:nvSpPr>
          <p:cNvPr id="1560" name="Google Shape;1560;p13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1" name="Google Shape;1561;p135"/>
          <p:cNvGrpSpPr/>
          <p:nvPr/>
        </p:nvGrpSpPr>
        <p:grpSpPr>
          <a:xfrm>
            <a:off x="390100" y="3777400"/>
            <a:ext cx="8487900" cy="2516225"/>
            <a:chOff x="390100" y="3777400"/>
            <a:chExt cx="8487900" cy="2516225"/>
          </a:xfrm>
        </p:grpSpPr>
        <p:sp>
          <p:nvSpPr>
            <p:cNvPr id="1562" name="Google Shape;1562;p135"/>
            <p:cNvSpPr/>
            <p:nvPr/>
          </p:nvSpPr>
          <p:spPr>
            <a:xfrm>
              <a:off x="390100" y="3777400"/>
              <a:ext cx="8487900" cy="22851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1563" name="Google Shape;1563;p135"/>
            <p:cNvSpPr/>
            <p:nvPr/>
          </p:nvSpPr>
          <p:spPr>
            <a:xfrm>
              <a:off x="807350" y="4540900"/>
              <a:ext cx="3151800" cy="781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購買尿布 = Yes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4" name="Google Shape;1564;p135"/>
            <p:cNvSpPr/>
            <p:nvPr/>
          </p:nvSpPr>
          <p:spPr>
            <a:xfrm>
              <a:off x="612925" y="3922125"/>
              <a:ext cx="2203500" cy="7335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Left-Hand-Side</a:t>
              </a:r>
              <a:endParaRPr sz="1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LHS 前提規則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5" name="Google Shape;1565;p135"/>
            <p:cNvSpPr/>
            <p:nvPr/>
          </p:nvSpPr>
          <p:spPr>
            <a:xfrm rot="10800000">
              <a:off x="4194538" y="4669150"/>
              <a:ext cx="619500" cy="5247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35"/>
            <p:cNvSpPr/>
            <p:nvPr/>
          </p:nvSpPr>
          <p:spPr>
            <a:xfrm>
              <a:off x="5155750" y="4540900"/>
              <a:ext cx="3151800" cy="781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latin typeface="Microsoft JhengHei"/>
                  <a:ea typeface="Microsoft JhengHei"/>
                  <a:cs typeface="Microsoft JhengHei"/>
                  <a:sym typeface="Microsoft JhengHei"/>
                </a:rPr>
                <a:t>購買啤酒 = Yes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67" name="Google Shape;1567;p135"/>
            <p:cNvSpPr/>
            <p:nvPr/>
          </p:nvSpPr>
          <p:spPr>
            <a:xfrm>
              <a:off x="4883875" y="3898275"/>
              <a:ext cx="2203500" cy="7812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TW" sz="18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Right</a:t>
              </a:r>
              <a:r>
                <a:rPr lang="zh-TW" sz="180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-Hand-Side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R</a:t>
              </a: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HS </a:t>
              </a: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結果</a:t>
              </a: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規則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pic>
          <p:nvPicPr>
            <p:cNvPr id="1568" name="Google Shape;1568;p1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99998">
              <a:off x="3396771" y="4061841"/>
              <a:ext cx="717190" cy="7171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9" name="Google Shape;1569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99998">
              <a:off x="7929052" y="4051087"/>
              <a:ext cx="738699" cy="738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0" name="Google Shape;1570;p135"/>
            <p:cNvSpPr/>
            <p:nvPr/>
          </p:nvSpPr>
          <p:spPr>
            <a:xfrm>
              <a:off x="3745063" y="5560125"/>
              <a:ext cx="3742200" cy="733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latin typeface="Microsoft JhengHei"/>
                  <a:ea typeface="Microsoft JhengHei"/>
                  <a:cs typeface="Microsoft JhengHei"/>
                  <a:sym typeface="Microsoft JhengHei"/>
                </a:rPr>
                <a:t>信賴度= 0.77, 增益度 = 1.18</a:t>
              </a:r>
              <a:endParaRPr sz="2400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71" name="Google Shape;1571;p135"/>
            <p:cNvSpPr/>
            <p:nvPr/>
          </p:nvSpPr>
          <p:spPr>
            <a:xfrm>
              <a:off x="2249888" y="5560125"/>
              <a:ext cx="1554900" cy="733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Metric Type</a:t>
              </a:r>
              <a:endParaRPr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評估指標</a:t>
              </a:r>
              <a:endParaRPr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898" y="4006433"/>
            <a:ext cx="3830625" cy="243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50" y="4001326"/>
            <a:ext cx="3856097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8" name="Google Shape;458;p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如何描述</a:t>
            </a:r>
            <a:r>
              <a:rPr b="0" lang="zh-TW" sz="3200"/>
              <a:t>所有</a:t>
            </a:r>
            <a:r>
              <a:rPr b="0" lang="zh-TW" sz="3200"/>
              <a:t>學生的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性別、</a:t>
            </a:r>
            <a:r>
              <a:rPr lang="zh-TW"/>
              <a:t>年齡、</a:t>
            </a:r>
            <a:r>
              <a:rPr lang="zh-TW"/>
              <a:t>住處等30種屬性</a:t>
            </a:r>
            <a:r>
              <a:rPr lang="zh-TW"/>
              <a:t>？</a:t>
            </a:r>
            <a:endParaRPr/>
          </a:p>
        </p:txBody>
      </p:sp>
      <p:sp>
        <p:nvSpPr>
          <p:cNvPr id="459" name="Google Shape;459;p64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50" y="1365623"/>
            <a:ext cx="3830622" cy="243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64"/>
          <p:cNvGrpSpPr/>
          <p:nvPr/>
        </p:nvGrpSpPr>
        <p:grpSpPr>
          <a:xfrm>
            <a:off x="4811850" y="1365625"/>
            <a:ext cx="3855900" cy="2319000"/>
            <a:chOff x="4709825" y="3041800"/>
            <a:chExt cx="3855900" cy="2319000"/>
          </a:xfrm>
        </p:grpSpPr>
        <p:sp>
          <p:nvSpPr>
            <p:cNvPr id="462" name="Google Shape;462;p64"/>
            <p:cNvSpPr/>
            <p:nvPr/>
          </p:nvSpPr>
          <p:spPr>
            <a:xfrm>
              <a:off x="4709825" y="3041800"/>
              <a:ext cx="3855900" cy="2319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3" name="Google Shape;463;p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08375" y="3166013"/>
              <a:ext cx="3686175" cy="1800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64"/>
            <p:cNvSpPr txBox="1"/>
            <p:nvPr/>
          </p:nvSpPr>
          <p:spPr>
            <a:xfrm>
              <a:off x="6449750" y="5069950"/>
              <a:ext cx="20448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Age</a:t>
              </a:r>
              <a:endParaRPr/>
            </a:p>
          </p:txBody>
        </p:sp>
        <p:sp>
          <p:nvSpPr>
            <p:cNvPr id="465" name="Google Shape;465;p64"/>
            <p:cNvSpPr txBox="1"/>
            <p:nvPr/>
          </p:nvSpPr>
          <p:spPr>
            <a:xfrm>
              <a:off x="4709825" y="3132088"/>
              <a:ext cx="20448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latin typeface="Microsoft JhengHei"/>
                  <a:ea typeface="Microsoft JhengHei"/>
                  <a:cs typeface="Microsoft JhengHei"/>
                  <a:sym typeface="Microsoft JhengHei"/>
                </a:rPr>
                <a:t>人數</a:t>
              </a:r>
              <a:endParaRPr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pic>
        <p:nvPicPr>
          <p:cNvPr descr="slide user group account profile people human" id="466" name="Google Shape;46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2800" y="25681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4"/>
          <p:cNvSpPr txBox="1"/>
          <p:nvPr/>
        </p:nvSpPr>
        <p:spPr>
          <a:xfrm>
            <a:off x="2090300" y="1472625"/>
            <a:ext cx="2044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Gender</a:t>
            </a:r>
            <a:endParaRPr/>
          </a:p>
        </p:txBody>
      </p:sp>
      <p:sp>
        <p:nvSpPr>
          <p:cNvPr id="468" name="Google Shape;468;p64"/>
          <p:cNvSpPr txBox="1"/>
          <p:nvPr/>
        </p:nvSpPr>
        <p:spPr>
          <a:xfrm>
            <a:off x="2177975" y="6237575"/>
            <a:ext cx="2044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Address</a:t>
            </a:r>
            <a:endParaRPr/>
          </a:p>
        </p:txBody>
      </p:sp>
      <p:sp>
        <p:nvSpPr>
          <p:cNvPr id="469" name="Google Shape;469;p64"/>
          <p:cNvSpPr txBox="1"/>
          <p:nvPr/>
        </p:nvSpPr>
        <p:spPr>
          <a:xfrm>
            <a:off x="6524650" y="4102725"/>
            <a:ext cx="20448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ChoSchReason</a:t>
            </a:r>
            <a:endParaRPr/>
          </a:p>
        </p:txBody>
      </p:sp>
      <p:pic>
        <p:nvPicPr>
          <p:cNvPr id="470" name="Google Shape;470;p64"/>
          <p:cNvPicPr preferRelativeResize="0"/>
          <p:nvPr/>
        </p:nvPicPr>
        <p:blipFill rotWithShape="1">
          <a:blip r:embed="rId8">
            <a:alphaModFix/>
          </a:blip>
          <a:srcRect b="65189" l="0" r="69131" t="0"/>
          <a:stretch/>
        </p:blipFill>
        <p:spPr>
          <a:xfrm flipH="1">
            <a:off x="7495400" y="5006500"/>
            <a:ext cx="1442700" cy="1460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1" name="Google Shape;471;p64"/>
          <p:cNvSpPr/>
          <p:nvPr/>
        </p:nvSpPr>
        <p:spPr>
          <a:xfrm>
            <a:off x="3606525" y="5413350"/>
            <a:ext cx="3726600" cy="763500"/>
          </a:xfrm>
          <a:prstGeom prst="wedgeRoundRectCallout">
            <a:avLst>
              <a:gd fmla="val 61651" name="adj1"/>
              <a:gd fmla="val -1950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等等，太複雜了！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36"/>
          <p:cNvSpPr txBox="1"/>
          <p:nvPr>
            <p:ph idx="1" type="body"/>
          </p:nvPr>
        </p:nvSpPr>
        <p:spPr>
          <a:xfrm>
            <a:off x="73825" y="2051075"/>
            <a:ext cx="8996400" cy="44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𝑝 維度空間超立方範圍 𝑩</a:t>
            </a:r>
            <a:r>
              <a:rPr baseline="-25000" lang="zh-TW"/>
              <a:t>𝑖</a:t>
            </a:r>
            <a:r>
              <a:rPr lang="zh-TW"/>
              <a:t> = 𝑺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這是資料中所有可能的組成範圍，要如何找到最適合的超立方範圍B呢？</a:t>
            </a:r>
            <a:endParaRPr sz="20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79" name="Google Shape;1579;p1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熱點分析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演算法流程 (1/6)</a:t>
            </a:r>
            <a:endParaRPr sz="3200"/>
          </a:p>
        </p:txBody>
      </p:sp>
      <p:sp>
        <p:nvSpPr>
          <p:cNvPr id="1580" name="Google Shape;1580;p13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(Trainor, 2014)</a:t>
            </a:r>
            <a:endParaRPr/>
          </a:p>
        </p:txBody>
      </p:sp>
      <p:pic>
        <p:nvPicPr>
          <p:cNvPr id="1581" name="Google Shape;1581;p136"/>
          <p:cNvPicPr preferRelativeResize="0"/>
          <p:nvPr/>
        </p:nvPicPr>
        <p:blipFill rotWithShape="1">
          <a:blip r:embed="rId3">
            <a:alphaModFix/>
          </a:blip>
          <a:srcRect b="49000" l="0" r="58699" t="0"/>
          <a:stretch/>
        </p:blipFill>
        <p:spPr>
          <a:xfrm>
            <a:off x="2753325" y="3215925"/>
            <a:ext cx="2956824" cy="243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36"/>
          <p:cNvSpPr/>
          <p:nvPr/>
        </p:nvSpPr>
        <p:spPr>
          <a:xfrm>
            <a:off x="5867950" y="3787725"/>
            <a:ext cx="1968000" cy="129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🔴 目標屬性=目標值</a:t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⬛ 目標屬性≠目標值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3" name="Google Shape;1583;p136"/>
          <p:cNvSpPr/>
          <p:nvPr/>
        </p:nvSpPr>
        <p:spPr>
          <a:xfrm>
            <a:off x="5956725" y="4144775"/>
            <a:ext cx="161100" cy="161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36"/>
          <p:cNvSpPr/>
          <p:nvPr/>
        </p:nvSpPr>
        <p:spPr>
          <a:xfrm>
            <a:off x="5956725" y="4562575"/>
            <a:ext cx="161100" cy="161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3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列舉所有候選的子超立方範圍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對</a:t>
            </a:r>
            <a:r>
              <a:rPr lang="zh-TW"/>
              <a:t>每個</a:t>
            </a:r>
            <a:r>
              <a:rPr lang="zh-TW" u="sng"/>
              <a:t>數值型</a:t>
            </a:r>
            <a:r>
              <a:rPr lang="zh-TW"/>
              <a:t>的目標屬性來說</a:t>
            </a:r>
            <a:br>
              <a:rPr lang="zh-TW"/>
            </a:br>
            <a:r>
              <a:rPr lang="zh-TW"/>
              <a:t>產生子範圍                                         </a:t>
            </a:r>
            <a:br>
              <a:rPr lang="zh-TW"/>
            </a:br>
            <a:r>
              <a:rPr lang="zh-TW"/>
              <a:t>以及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而               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𝛳則是去除極端值的百分位數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對每個</a:t>
            </a:r>
            <a:r>
              <a:rPr lang="zh-TW" u="sng">
                <a:solidFill>
                  <a:schemeClr val="dk1"/>
                </a:solidFill>
              </a:rPr>
              <a:t>類別型</a:t>
            </a:r>
            <a:r>
              <a:rPr lang="zh-TW">
                <a:solidFill>
                  <a:schemeClr val="dk1"/>
                </a:solidFill>
              </a:rPr>
              <a:t>的目標屬性中 𝑚 值來說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產生子範圍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而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92" name="Google Shape;1592;p1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熱點分析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演算法流程A (2/6)</a:t>
            </a:r>
            <a:endParaRPr/>
          </a:p>
        </p:txBody>
      </p:sp>
      <p:sp>
        <p:nvSpPr>
          <p:cNvPr id="1593" name="Google Shape;1593;p13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(Trainor, 2014)</a:t>
            </a:r>
            <a:endParaRPr/>
          </a:p>
        </p:txBody>
      </p:sp>
      <p:pic>
        <p:nvPicPr>
          <p:cNvPr id="1594" name="Google Shape;159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1149" y="2748075"/>
            <a:ext cx="2930553" cy="3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2977" y="3197045"/>
            <a:ext cx="3526064" cy="3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050" y="3593175"/>
            <a:ext cx="1992626" cy="3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9350" y="4954551"/>
            <a:ext cx="3549116" cy="4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12050" y="5374150"/>
            <a:ext cx="1992626" cy="3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38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產生子範圍集合為</a:t>
            </a:r>
            <a:br>
              <a:rPr lang="zh-TW">
                <a:solidFill>
                  <a:schemeClr val="dk1"/>
                </a:solidFill>
              </a:rPr>
            </a:b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3"/>
            </a:pPr>
            <a:r>
              <a:rPr lang="zh-TW"/>
              <a:t>定義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而</a:t>
            </a:r>
            <a:endParaRPr/>
          </a:p>
        </p:txBody>
      </p:sp>
      <p:sp>
        <p:nvSpPr>
          <p:cNvPr id="1605" name="Google Shape;1605;p1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06" name="Google Shape;1606;p1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熱點分析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演算法流程B (3/6)</a:t>
            </a:r>
            <a:endParaRPr/>
          </a:p>
        </p:txBody>
      </p:sp>
      <p:sp>
        <p:nvSpPr>
          <p:cNvPr id="1607" name="Google Shape;1607;p13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(Trainor, 2014)</a:t>
            </a:r>
            <a:endParaRPr/>
          </a:p>
        </p:txBody>
      </p:sp>
      <p:pic>
        <p:nvPicPr>
          <p:cNvPr id="1608" name="Google Shape;1608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6775" y="3849275"/>
            <a:ext cx="5886372" cy="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5273" y="4428943"/>
            <a:ext cx="6264375" cy="38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4800" y="4836025"/>
            <a:ext cx="3563876" cy="4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39"/>
          <p:cNvSpPr txBox="1"/>
          <p:nvPr>
            <p:ph idx="1" type="body"/>
          </p:nvPr>
        </p:nvSpPr>
        <p:spPr>
          <a:xfrm>
            <a:off x="476250" y="1917775"/>
            <a:ext cx="8191500" cy="45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列舉所有候選的子超立方範圍</a:t>
            </a:r>
            <a:endParaRPr/>
          </a:p>
        </p:txBody>
      </p:sp>
      <p:sp>
        <p:nvSpPr>
          <p:cNvPr id="1617" name="Google Shape;1617;p1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18" name="Google Shape;1618;p1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熱點分析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演算法流程 (4/6)</a:t>
            </a:r>
            <a:endParaRPr/>
          </a:p>
        </p:txBody>
      </p:sp>
      <p:sp>
        <p:nvSpPr>
          <p:cNvPr id="1619" name="Google Shape;1619;p13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(Trainor, 2014)</a:t>
            </a:r>
            <a:endParaRPr/>
          </a:p>
        </p:txBody>
      </p:sp>
      <p:pic>
        <p:nvPicPr>
          <p:cNvPr id="1620" name="Google Shape;162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225" y="2579013"/>
            <a:ext cx="5289275" cy="352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39"/>
          <p:cNvSpPr/>
          <p:nvPr/>
        </p:nvSpPr>
        <p:spPr>
          <a:xfrm>
            <a:off x="6565975" y="3692750"/>
            <a:ext cx="1855200" cy="129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⬤ </a:t>
            </a:r>
            <a:r>
              <a:rPr lang="zh-TW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目標屬性=目標值</a:t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⯀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目標屬性≠目標值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θ = 0.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endParaRPr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2" name="Google Shape;1622;p139"/>
          <p:cNvSpPr/>
          <p:nvPr/>
        </p:nvSpPr>
        <p:spPr>
          <a:xfrm>
            <a:off x="6637175" y="3822475"/>
            <a:ext cx="161100" cy="161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39"/>
          <p:cNvSpPr/>
          <p:nvPr/>
        </p:nvSpPr>
        <p:spPr>
          <a:xfrm>
            <a:off x="6637175" y="4261550"/>
            <a:ext cx="161100" cy="161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125" y="3143850"/>
            <a:ext cx="7537133" cy="28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140"/>
          <p:cNvSpPr txBox="1"/>
          <p:nvPr>
            <p:ph idx="1" type="body"/>
          </p:nvPr>
        </p:nvSpPr>
        <p:spPr>
          <a:xfrm>
            <a:off x="476250" y="2271275"/>
            <a:ext cx="8191500" cy="42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評估每個候選子範圍符合 </a:t>
            </a:r>
            <a:r>
              <a:rPr lang="zh-TW">
                <a:solidFill>
                  <a:srgbClr val="0000FF"/>
                </a:solidFill>
              </a:rPr>
              <a:t>目標屬性=目標值</a:t>
            </a:r>
            <a:r>
              <a:rPr lang="zh-TW"/>
              <a:t> 的程度</a:t>
            </a:r>
            <a:endParaRPr/>
          </a:p>
        </p:txBody>
      </p:sp>
      <p:sp>
        <p:nvSpPr>
          <p:cNvPr id="1631" name="Google Shape;1631;p1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32" name="Google Shape;1632;p1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熱點分析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chemeClr val="dk1"/>
                </a:solidFill>
              </a:rPr>
              <a:t>演算法流程 (5/6)</a:t>
            </a:r>
            <a:endParaRPr/>
          </a:p>
        </p:txBody>
      </p:sp>
      <p:sp>
        <p:nvSpPr>
          <p:cNvPr id="1633" name="Google Shape;1633;p140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(Trainor, 2014)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41"/>
          <p:cNvSpPr txBox="1"/>
          <p:nvPr>
            <p:ph idx="1" type="body"/>
          </p:nvPr>
        </p:nvSpPr>
        <p:spPr>
          <a:xfrm>
            <a:off x="476250" y="2114925"/>
            <a:ext cx="8191500" cy="4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找出最適合的子範圍</a:t>
            </a:r>
            <a:endParaRPr/>
          </a:p>
        </p:txBody>
      </p:sp>
      <p:sp>
        <p:nvSpPr>
          <p:cNvPr id="1640" name="Google Shape;1640;p1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41" name="Google Shape;1641;p14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熱點分析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演算法流程 (6/6)</a:t>
            </a:r>
            <a:endParaRPr sz="3200"/>
          </a:p>
        </p:txBody>
      </p:sp>
      <p:sp>
        <p:nvSpPr>
          <p:cNvPr id="1642" name="Google Shape;1642;p14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(Trainor, 2014)</a:t>
            </a:r>
            <a:endParaRPr/>
          </a:p>
        </p:txBody>
      </p:sp>
      <p:pic>
        <p:nvPicPr>
          <p:cNvPr id="1643" name="Google Shape;164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25" y="2607878"/>
            <a:ext cx="7287401" cy="3312444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141"/>
          <p:cNvSpPr/>
          <p:nvPr/>
        </p:nvSpPr>
        <p:spPr>
          <a:xfrm>
            <a:off x="6572650" y="3660225"/>
            <a:ext cx="1968000" cy="129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⬤  目標屬性=目標值</a:t>
            </a:r>
            <a:endParaRPr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hlink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⯀ </a:t>
            </a:r>
            <a:r>
              <a:rPr lang="zh-TW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目標屬性≠目標值</a:t>
            </a:r>
            <a:endParaRPr>
              <a:solidFill>
                <a:srgbClr val="0000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45" name="Google Shape;1645;p141"/>
          <p:cNvSpPr/>
          <p:nvPr/>
        </p:nvSpPr>
        <p:spPr>
          <a:xfrm>
            <a:off x="6675450" y="3994613"/>
            <a:ext cx="161100" cy="161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141"/>
          <p:cNvSpPr/>
          <p:nvPr/>
        </p:nvSpPr>
        <p:spPr>
          <a:xfrm>
            <a:off x="6683125" y="4449038"/>
            <a:ext cx="161100" cy="161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1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3" name="Google Shape;1653;p14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4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5" name="Google Shape;165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555426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142"/>
          <p:cNvPicPr preferRelativeResize="0"/>
          <p:nvPr/>
        </p:nvPicPr>
        <p:blipFill rotWithShape="1">
          <a:blip r:embed="rId4">
            <a:alphaModFix/>
          </a:blip>
          <a:srcRect b="53866" l="0" r="48893" t="0"/>
          <a:stretch/>
        </p:blipFill>
        <p:spPr>
          <a:xfrm>
            <a:off x="5554250" y="3656475"/>
            <a:ext cx="3575501" cy="28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42"/>
          <p:cNvSpPr txBox="1"/>
          <p:nvPr>
            <p:ph type="title"/>
          </p:nvPr>
        </p:nvSpPr>
        <p:spPr>
          <a:xfrm rot="-899919">
            <a:off x="7193876" y="3885430"/>
            <a:ext cx="2568815" cy="64256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等等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太多了</a:t>
            </a:r>
            <a:r>
              <a:rPr lang="zh-TW" sz="2300"/>
              <a:t>！</a:t>
            </a:r>
            <a:endParaRPr sz="2300"/>
          </a:p>
        </p:txBody>
      </p:sp>
      <p:sp>
        <p:nvSpPr>
          <p:cNvPr id="1658" name="Google Shape;1658;p142"/>
          <p:cNvSpPr/>
          <p:nvPr/>
        </p:nvSpPr>
        <p:spPr>
          <a:xfrm>
            <a:off x="1455575" y="2973300"/>
            <a:ext cx="3272700" cy="308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59" name="Google Shape;1659;p142"/>
          <p:cNvSpPr/>
          <p:nvPr/>
        </p:nvSpPr>
        <p:spPr>
          <a:xfrm>
            <a:off x="370700" y="1066400"/>
            <a:ext cx="5017800" cy="1243800"/>
          </a:xfrm>
          <a:prstGeom prst="wedgeRoundRectCallout">
            <a:avLst>
              <a:gd fmla="val 12532" name="adj1"/>
              <a:gd fmla="val 110379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[FatEdu &gt; 2] → [School=GP]</a:t>
            </a:r>
            <a:endParaRPr sz="2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(底下共30條)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43"/>
          <p:cNvSpPr txBox="1"/>
          <p:nvPr>
            <p:ph idx="1" type="body"/>
          </p:nvPr>
        </p:nvSpPr>
        <p:spPr>
          <a:xfrm>
            <a:off x="476250" y="2301500"/>
            <a:ext cx="8191500" cy="4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TW"/>
              <a:t>測量了前提項目集LHS發生時，結果項目集RHS也出現的條件機率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信賴度最高為1，此時表示LHS出現的時候，肯定會出現RHS</a:t>
            </a:r>
            <a:endParaRPr/>
          </a:p>
        </p:txBody>
      </p:sp>
      <p:sp>
        <p:nvSpPr>
          <p:cNvPr id="1666" name="Google Shape;1666;p1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67" name="Google Shape;1667;p14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熱點分析的評估指標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信賴度(</a:t>
            </a:r>
            <a:r>
              <a:rPr lang="zh-TW"/>
              <a:t>Confidence</a:t>
            </a:r>
            <a:r>
              <a:rPr lang="zh-TW"/>
              <a:t>, conf) (1/2)</a:t>
            </a:r>
            <a:endParaRPr/>
          </a:p>
        </p:txBody>
      </p:sp>
      <p:sp>
        <p:nvSpPr>
          <p:cNvPr id="1668" name="Google Shape;1668;p143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http://blog.pulipuli.info/2017/08/wekahotspot-association-rule-mining.html</a:t>
            </a:r>
            <a:r>
              <a:rPr lang="zh-TW"/>
              <a:t> </a:t>
            </a:r>
            <a:endParaRPr/>
          </a:p>
        </p:txBody>
      </p:sp>
      <p:pic>
        <p:nvPicPr>
          <p:cNvPr id="1669" name="Google Shape;1669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6400" y="4669275"/>
            <a:ext cx="7135579" cy="676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44"/>
          <p:cNvSpPr/>
          <p:nvPr/>
        </p:nvSpPr>
        <p:spPr>
          <a:xfrm>
            <a:off x="390100" y="4385475"/>
            <a:ext cx="8487900" cy="175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676" name="Google Shape;1676;p144"/>
          <p:cNvSpPr/>
          <p:nvPr/>
        </p:nvSpPr>
        <p:spPr>
          <a:xfrm>
            <a:off x="807350" y="4617100"/>
            <a:ext cx="31518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因病退伍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= Yes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7" name="Google Shape;1677;p144"/>
          <p:cNvSpPr/>
          <p:nvPr/>
        </p:nvSpPr>
        <p:spPr>
          <a:xfrm rot="10800000">
            <a:off x="4194538" y="4745350"/>
            <a:ext cx="619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44"/>
          <p:cNvSpPr/>
          <p:nvPr/>
        </p:nvSpPr>
        <p:spPr>
          <a:xfrm>
            <a:off x="5155750" y="4617100"/>
            <a:ext cx="3151800" cy="78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心理疾病</a:t>
            </a: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 = Yes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79" name="Google Shape;1679;p144"/>
          <p:cNvSpPr/>
          <p:nvPr/>
        </p:nvSpPr>
        <p:spPr>
          <a:xfrm>
            <a:off x="3745063" y="5636325"/>
            <a:ext cx="3742200" cy="733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信賴度= 0.8</a:t>
            </a:r>
            <a:endParaRPr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0" name="Google Shape;1680;p144"/>
          <p:cNvSpPr/>
          <p:nvPr/>
        </p:nvSpPr>
        <p:spPr>
          <a:xfrm>
            <a:off x="2249888" y="5636325"/>
            <a:ext cx="1554900" cy="733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Metric Type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評估指標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81" name="Google Shape;1681;p14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2" name="Google Shape;1682;p14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熱點分析的評估指標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信賴度(2/2)</a:t>
            </a:r>
            <a:endParaRPr/>
          </a:p>
        </p:txBody>
      </p:sp>
      <p:sp>
        <p:nvSpPr>
          <p:cNvPr id="1683" name="Google Shape;1683;p144"/>
          <p:cNvSpPr txBox="1"/>
          <p:nvPr>
            <p:ph idx="2" type="subTitle"/>
          </p:nvPr>
        </p:nvSpPr>
        <p:spPr>
          <a:xfrm>
            <a:off x="40475" y="6607850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http://www.ntdtv.com.tw/b5/20160511/video/171381.html?ptt</a:t>
            </a:r>
            <a:r>
              <a:rPr lang="zh-TW"/>
              <a:t> </a:t>
            </a:r>
            <a:endParaRPr/>
          </a:p>
        </p:txBody>
      </p:sp>
      <p:pic>
        <p:nvPicPr>
          <p:cNvPr id="1684" name="Google Shape;1684;p144"/>
          <p:cNvPicPr preferRelativeResize="0"/>
          <p:nvPr/>
        </p:nvPicPr>
        <p:blipFill rotWithShape="1">
          <a:blip r:embed="rId4">
            <a:alphaModFix/>
          </a:blip>
          <a:srcRect b="0" l="0" r="0" t="44549"/>
          <a:stretch/>
        </p:blipFill>
        <p:spPr>
          <a:xfrm>
            <a:off x="1323413" y="1783076"/>
            <a:ext cx="6621275" cy="24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571" y="4815199"/>
            <a:ext cx="6364853" cy="6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45"/>
          <p:cNvSpPr txBox="1"/>
          <p:nvPr>
            <p:ph idx="1" type="body"/>
          </p:nvPr>
        </p:nvSpPr>
        <p:spPr>
          <a:xfrm>
            <a:off x="476250" y="2041500"/>
            <a:ext cx="8191500" cy="44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TW"/>
              <a:t>信賴度並未考慮到RHS發生機率</a:t>
            </a:r>
            <a:endParaRPr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</a:pPr>
            <a:r>
              <a:rPr lang="zh-TW"/>
              <a:t>增益度</a:t>
            </a:r>
            <a:r>
              <a:rPr lang="zh-TW"/>
              <a:t>比較信賴度與</a:t>
            </a:r>
            <a:r>
              <a:rPr lang="zh-TW" u="sng">
                <a:solidFill>
                  <a:srgbClr val="FF0000"/>
                </a:solidFill>
              </a:rPr>
              <a:t>結果項目集RHS單獨發生時</a:t>
            </a:r>
            <a:r>
              <a:rPr lang="zh-TW"/>
              <a:t>機率</a:t>
            </a:r>
            <a:r>
              <a:rPr lang="zh-TW"/>
              <a:t>的大小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Lift值若大於1，表示LHS導致出現RHS的機率，比RHS單獨出現的機率還要高</a:t>
            </a:r>
            <a:endParaRPr/>
          </a:p>
        </p:txBody>
      </p:sp>
      <p:sp>
        <p:nvSpPr>
          <p:cNvPr id="1692" name="Google Shape;1692;p14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93" name="Google Shape;1693;p14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熱點分析的評估指標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增益度(Lift)</a:t>
            </a:r>
            <a:endParaRPr/>
          </a:p>
        </p:txBody>
      </p:sp>
      <p:sp>
        <p:nvSpPr>
          <p:cNvPr id="1694" name="Google Shape;1694;p14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http://blog.pulipuli.info/2017/08/wekahotspot-association-rule-mining.html</a:t>
            </a:r>
            <a:r>
              <a:rPr lang="zh-TW">
                <a:solidFill>
                  <a:schemeClr val="l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8" name="Google Shape;478;p6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Cascade Simple K Means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層疊式K平均法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>
                <a:solidFill>
                  <a:schemeClr val="dk1"/>
                </a:solidFill>
              </a:rPr>
              <a:t>(</a:t>
            </a:r>
            <a:r>
              <a:rPr b="0" lang="zh-TW" sz="2400"/>
              <a:t>T. Caliński &amp; J. Harabasz, 1974)</a:t>
            </a:r>
            <a:endParaRPr b="0" sz="2400"/>
          </a:p>
        </p:txBody>
      </p:sp>
      <p:sp>
        <p:nvSpPr>
          <p:cNvPr id="479" name="Google Shape;479;p6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1000"/>
              </a:spcAft>
              <a:buNone/>
            </a:pPr>
            <a:r>
              <a:rPr lang="zh-TW"/>
              <a:t>群集分析演算法</a:t>
            </a:r>
            <a:endParaRPr/>
          </a:p>
        </p:txBody>
      </p:sp>
      <p:pic>
        <p:nvPicPr>
          <p:cNvPr id="480" name="Google Shape;480;p65" title="年齡與平均月收入散佈圖"/>
          <p:cNvPicPr preferRelativeResize="0"/>
          <p:nvPr/>
        </p:nvPicPr>
        <p:blipFill rotWithShape="1">
          <a:blip r:embed="rId3">
            <a:alphaModFix/>
          </a:blip>
          <a:srcRect b="9853" l="12829" r="17255" t="15161"/>
          <a:stretch/>
        </p:blipFill>
        <p:spPr>
          <a:xfrm>
            <a:off x="5421775" y="610400"/>
            <a:ext cx="3141600" cy="192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81" name="Google Shape;481;p65"/>
          <p:cNvSpPr/>
          <p:nvPr/>
        </p:nvSpPr>
        <p:spPr>
          <a:xfrm>
            <a:off x="6468861" y="1586207"/>
            <a:ext cx="339859" cy="390108"/>
          </a:xfrm>
          <a:prstGeom prst="ellipse">
            <a:avLst/>
          </a:prstGeom>
          <a:noFill/>
          <a:ln cap="flat" cmpd="sng" w="381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5"/>
          <p:cNvSpPr/>
          <p:nvPr/>
        </p:nvSpPr>
        <p:spPr>
          <a:xfrm>
            <a:off x="7477365" y="1348110"/>
            <a:ext cx="339859" cy="256133"/>
          </a:xfrm>
          <a:prstGeom prst="ellipse">
            <a:avLst/>
          </a:prstGeom>
          <a:noFill/>
          <a:ln cap="flat" cmpd="sng" w="381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5"/>
          <p:cNvSpPr/>
          <p:nvPr/>
        </p:nvSpPr>
        <p:spPr>
          <a:xfrm>
            <a:off x="8000974" y="1010185"/>
            <a:ext cx="339859" cy="256133"/>
          </a:xfrm>
          <a:prstGeom prst="ellipse">
            <a:avLst/>
          </a:prstGeom>
          <a:noFill/>
          <a:ln cap="flat" cmpd="sng" w="38100">
            <a:solidFill>
              <a:srgbClr val="F796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1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01" name="Google Shape;1701;p1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4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3" name="Google Shape;1703;p146"/>
          <p:cNvPicPr preferRelativeResize="0"/>
          <p:nvPr/>
        </p:nvPicPr>
        <p:blipFill rotWithShape="1">
          <a:blip r:embed="rId3">
            <a:alphaModFix/>
          </a:blip>
          <a:srcRect b="0" l="0" r="12717" t="0"/>
          <a:stretch/>
        </p:blipFill>
        <p:spPr>
          <a:xfrm>
            <a:off x="1162825" y="0"/>
            <a:ext cx="79811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46"/>
          <p:cNvPicPr preferRelativeResize="0"/>
          <p:nvPr/>
        </p:nvPicPr>
        <p:blipFill rotWithShape="1">
          <a:blip r:embed="rId4">
            <a:alphaModFix/>
          </a:blip>
          <a:srcRect b="0" l="0" r="48893" t="53866"/>
          <a:stretch/>
        </p:blipFill>
        <p:spPr>
          <a:xfrm>
            <a:off x="0" y="2484413"/>
            <a:ext cx="3575501" cy="28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146"/>
          <p:cNvSpPr txBox="1"/>
          <p:nvPr>
            <p:ph type="title"/>
          </p:nvPr>
        </p:nvSpPr>
        <p:spPr>
          <a:xfrm rot="-899919">
            <a:off x="-192674" y="2805880"/>
            <a:ext cx="2568815" cy="64256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/>
              <a:t>我懂!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chemeClr val="dk1"/>
                </a:solidFill>
              </a:rPr>
              <a:t>指標</a:t>
            </a:r>
            <a:r>
              <a:rPr lang="zh-TW" sz="2300"/>
              <a:t>挑大的</a:t>
            </a:r>
            <a:r>
              <a:rPr lang="zh-TW" sz="2300"/>
              <a:t>！</a:t>
            </a:r>
            <a:endParaRPr sz="2300"/>
          </a:p>
        </p:txBody>
      </p:sp>
      <p:sp>
        <p:nvSpPr>
          <p:cNvPr id="1706" name="Google Shape;1706;p146"/>
          <p:cNvSpPr/>
          <p:nvPr/>
        </p:nvSpPr>
        <p:spPr>
          <a:xfrm>
            <a:off x="5140875" y="2330125"/>
            <a:ext cx="3861900" cy="38847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07" name="Google Shape;1707;p146"/>
          <p:cNvSpPr/>
          <p:nvPr/>
        </p:nvSpPr>
        <p:spPr>
          <a:xfrm>
            <a:off x="3918850" y="962750"/>
            <a:ext cx="5017800" cy="1029000"/>
          </a:xfrm>
          <a:prstGeom prst="wedgeRoundRectCallout">
            <a:avLst>
              <a:gd fmla="val 14969" name="adj1"/>
              <a:gd fmla="val 73516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最佳關聯規則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&lt;conf: (0.77)&gt; lift:(1.18)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1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14" name="Google Shape;1714;p147"/>
          <p:cNvSpPr txBox="1"/>
          <p:nvPr>
            <p:ph idx="1" type="body"/>
          </p:nvPr>
        </p:nvSpPr>
        <p:spPr>
          <a:xfrm>
            <a:off x="3705750" y="1783075"/>
            <a:ext cx="49620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下載與開啟檔案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chemeClr val="dk1"/>
                </a:solidFill>
              </a:rPr>
              <a:t>執行關聯規則探勘：HotSpot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LcPeriod"/>
            </a:pPr>
            <a:r>
              <a:rPr lang="zh-TW">
                <a:solidFill>
                  <a:schemeClr val="dk1"/>
                </a:solidFill>
              </a:rPr>
              <a:t>分析School=GP的</a:t>
            </a:r>
            <a:r>
              <a:rPr lang="zh-TW">
                <a:solidFill>
                  <a:schemeClr val="dk1"/>
                </a:solidFill>
              </a:rPr>
              <a:t>關聯規則</a:t>
            </a:r>
            <a:endParaRPr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LcPeriod"/>
            </a:pPr>
            <a:r>
              <a:rPr lang="zh-TW">
                <a:solidFill>
                  <a:schemeClr val="dk1"/>
                </a:solidFill>
              </a:rPr>
              <a:t>分析School=MS的</a:t>
            </a:r>
            <a:r>
              <a:rPr lang="zh-TW">
                <a:solidFill>
                  <a:schemeClr val="dk1"/>
                </a:solidFill>
              </a:rPr>
              <a:t>關聯規則</a:t>
            </a:r>
            <a:endParaRPr/>
          </a:p>
        </p:txBody>
      </p:sp>
      <p:sp>
        <p:nvSpPr>
          <p:cNvPr id="1715" name="Google Shape;1715;p147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800">
                <a:solidFill>
                  <a:schemeClr val="dk1"/>
                </a:solidFill>
              </a:rPr>
              <a:t>比較性分析：關聯規則探勘</a:t>
            </a:r>
            <a:endParaRPr b="0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實作步驟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下載與開啟檔案 (1/2)</a:t>
            </a:r>
            <a:endParaRPr/>
          </a:p>
        </p:txBody>
      </p:sp>
      <p:sp>
        <p:nvSpPr>
          <p:cNvPr id="1722" name="Google Shape;1722;p1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23" name="Google Shape;1723;p14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148"/>
          <p:cNvSpPr txBox="1"/>
          <p:nvPr>
            <p:ph idx="2" type="body"/>
          </p:nvPr>
        </p:nvSpPr>
        <p:spPr>
          <a:xfrm>
            <a:off x="2525200" y="2085575"/>
            <a:ext cx="4019400" cy="4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※ </a:t>
            </a:r>
            <a:r>
              <a:rPr lang="zh-TW"/>
              <a:t>跟前面是同一個檔案</a:t>
            </a:r>
            <a:endParaRPr/>
          </a:p>
        </p:txBody>
      </p:sp>
      <p:grpSp>
        <p:nvGrpSpPr>
          <p:cNvPr id="1725" name="Google Shape;1725;p148"/>
          <p:cNvGrpSpPr/>
          <p:nvPr/>
        </p:nvGrpSpPr>
        <p:grpSpPr>
          <a:xfrm>
            <a:off x="3093550" y="2976439"/>
            <a:ext cx="2882700" cy="2341223"/>
            <a:chOff x="5665700" y="3220727"/>
            <a:chExt cx="2882700" cy="2341223"/>
          </a:xfrm>
        </p:grpSpPr>
        <p:sp>
          <p:nvSpPr>
            <p:cNvPr id="1726" name="Google Shape;1726;p148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stu-sch-</a:t>
              </a:r>
              <a:br>
                <a:rPr lang="zh-TW" sz="3200" u="sng">
                  <a:solidFill>
                    <a:srgbClr val="0000FF"/>
                  </a:solidFill>
                </a:rPr>
              </a:br>
              <a:r>
                <a:rPr lang="zh-TW" sz="3200" u="sng">
                  <a:solidFill>
                    <a:srgbClr val="0000FF"/>
                  </a:solidFill>
                </a:rPr>
                <a:t>1 - train.ods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727" name="Google Shape;1727;p1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00141" y="3220727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4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1. 下載與開啟檔案 (2/2)</a:t>
            </a:r>
            <a:endParaRPr/>
          </a:p>
        </p:txBody>
      </p:sp>
      <p:sp>
        <p:nvSpPr>
          <p:cNvPr id="1734" name="Google Shape;1734;p1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35" name="Google Shape;1735;p14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6" name="Google Shape;1736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8" y="2122073"/>
            <a:ext cx="5312100" cy="4049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49"/>
          <p:cNvSpPr/>
          <p:nvPr/>
        </p:nvSpPr>
        <p:spPr>
          <a:xfrm>
            <a:off x="533400" y="2618250"/>
            <a:ext cx="838200" cy="3399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1738" name="Google Shape;1738;p149"/>
          <p:cNvGrpSpPr/>
          <p:nvPr/>
        </p:nvGrpSpPr>
        <p:grpSpPr>
          <a:xfrm>
            <a:off x="5273700" y="2895939"/>
            <a:ext cx="2882700" cy="2341223"/>
            <a:chOff x="5665700" y="3220727"/>
            <a:chExt cx="2882700" cy="2341223"/>
          </a:xfrm>
        </p:grpSpPr>
        <p:sp>
          <p:nvSpPr>
            <p:cNvPr id="1739" name="Google Shape;1739;p149"/>
            <p:cNvSpPr/>
            <p:nvPr/>
          </p:nvSpPr>
          <p:spPr>
            <a:xfrm>
              <a:off x="5665700" y="4409950"/>
              <a:ext cx="2882700" cy="1152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3810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u="sng">
                  <a:solidFill>
                    <a:srgbClr val="0000FF"/>
                  </a:solidFill>
                </a:rPr>
                <a:t>stu-sch-</a:t>
              </a:r>
              <a:br>
                <a:rPr lang="zh-TW" sz="3200" u="sng">
                  <a:solidFill>
                    <a:srgbClr val="0000FF"/>
                  </a:solidFill>
                </a:rPr>
              </a:br>
              <a:r>
                <a:rPr lang="zh-TW" sz="3200" u="sng">
                  <a:solidFill>
                    <a:srgbClr val="0000FF"/>
                  </a:solidFill>
                </a:rPr>
                <a:t>1 - train.ods</a:t>
              </a:r>
              <a:endParaRPr sz="3200" u="sng">
                <a:solidFill>
                  <a:srgbClr val="0000FF"/>
                </a:solidFill>
              </a:endParaRPr>
            </a:p>
          </p:txBody>
        </p:sp>
        <p:pic>
          <p:nvPicPr>
            <p:cNvPr descr="google spreadsheet.png" id="1740" name="Google Shape;1740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00141" y="3220727"/>
              <a:ext cx="1013918" cy="13094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1" name="Google Shape;1741;p149"/>
          <p:cNvSpPr/>
          <p:nvPr/>
        </p:nvSpPr>
        <p:spPr>
          <a:xfrm flipH="1" rot="1193314">
            <a:off x="1559459" y="3345434"/>
            <a:ext cx="3541531" cy="52479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5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Class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目標屬性</a:t>
            </a:r>
            <a:endParaRPr/>
          </a:p>
        </p:txBody>
      </p:sp>
      <p:sp>
        <p:nvSpPr>
          <p:cNvPr id="1748" name="Google Shape;1748;p15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50"/>
          <p:cNvSpPr txBox="1"/>
          <p:nvPr>
            <p:ph idx="2" type="body"/>
          </p:nvPr>
        </p:nvSpPr>
        <p:spPr>
          <a:xfrm>
            <a:off x="5478900" y="1791150"/>
            <a:ext cx="3245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將</a:t>
            </a:r>
            <a:r>
              <a:rPr lang="zh-TW" sz="2200"/>
              <a:t>資料分組後，要進行比較、分類、迴歸預測所使用的屬性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 sz="2200">
                <a:solidFill>
                  <a:schemeClr val="accent1"/>
                </a:solidFill>
              </a:rPr>
              <a:t>探索性分析</a:t>
            </a:r>
            <a:r>
              <a:rPr lang="zh-TW" sz="2200"/>
              <a:t>不設目標屬性(</a:t>
            </a:r>
            <a:r>
              <a:rPr lang="zh-TW" sz="2200" u="sng"/>
              <a:t>沒有預設立場</a:t>
            </a:r>
            <a:r>
              <a:rPr lang="zh-TW" sz="2200"/>
              <a:t>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 sz="2200">
                <a:solidFill>
                  <a:schemeClr val="accent4"/>
                </a:solidFill>
              </a:rPr>
              <a:t>比較性分析</a:t>
            </a:r>
            <a:r>
              <a:rPr lang="zh-TW" sz="2200"/>
              <a:t>和</a:t>
            </a:r>
            <a:r>
              <a:rPr b="1" lang="zh-TW" sz="2200">
                <a:solidFill>
                  <a:schemeClr val="accent2"/>
                </a:solidFill>
              </a:rPr>
              <a:t>預測性分析</a:t>
            </a:r>
            <a:r>
              <a:rPr lang="zh-TW" sz="2200"/>
              <a:t>都必須要有目標屬性 (</a:t>
            </a:r>
            <a:r>
              <a:rPr lang="zh-TW" sz="2200" u="sng"/>
              <a:t>已知正確答案</a:t>
            </a:r>
            <a:r>
              <a:rPr lang="zh-TW" sz="2200"/>
              <a:t>)</a:t>
            </a:r>
            <a:endParaRPr sz="2200"/>
          </a:p>
        </p:txBody>
      </p:sp>
      <p:sp>
        <p:nvSpPr>
          <p:cNvPr id="1750" name="Google Shape;1750;p1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751" name="Google Shape;1751;p15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2" name="Google Shape;1752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7" y="2064938"/>
            <a:ext cx="4841275" cy="41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50"/>
          <p:cNvSpPr/>
          <p:nvPr/>
        </p:nvSpPr>
        <p:spPr>
          <a:xfrm>
            <a:off x="2848900" y="4471850"/>
            <a:ext cx="18564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54" name="Google Shape;1754;p150"/>
          <p:cNvSpPr/>
          <p:nvPr/>
        </p:nvSpPr>
        <p:spPr>
          <a:xfrm>
            <a:off x="4943050" y="4349755"/>
            <a:ext cx="602400" cy="594600"/>
          </a:xfrm>
          <a:prstGeom prst="wedgeEllipseCallout">
            <a:avLst>
              <a:gd fmla="val -73178" name="adj1"/>
              <a:gd fmla="val -526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!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51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62" name="Google Shape;1762;p15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 </a:t>
            </a:r>
            <a:r>
              <a:rPr lang="zh-TW"/>
              <a:t>2</a:t>
            </a:r>
            <a:r>
              <a:rPr lang="zh-TW"/>
              <a:t>. 執行關聯規則探勘 (1/6)</a:t>
            </a:r>
            <a:endParaRPr/>
          </a:p>
        </p:txBody>
      </p:sp>
      <p:sp>
        <p:nvSpPr>
          <p:cNvPr id="1763" name="Google Shape;1763;p15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51"/>
          <p:cNvSpPr txBox="1"/>
          <p:nvPr>
            <p:ph idx="2" type="body"/>
          </p:nvPr>
        </p:nvSpPr>
        <p:spPr>
          <a:xfrm>
            <a:off x="6134625" y="2155300"/>
            <a:ext cx="2590200" cy="4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Attributes: </a:t>
            </a:r>
            <a:r>
              <a:rPr lang="zh-TW" u="sng">
                <a:solidFill>
                  <a:srgbClr val="FF0000"/>
                </a:solidFill>
              </a:rPr>
              <a:t>30</a:t>
            </a:r>
            <a:br>
              <a:rPr lang="zh-TW"/>
            </a:br>
            <a:r>
              <a:rPr lang="zh-TW"/>
              <a:t>先</a:t>
            </a:r>
            <a:r>
              <a:rPr lang="zh-TW"/>
              <a:t>記得屬性數量，共30個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>
                <a:solidFill>
                  <a:srgbClr val="FF0000"/>
                </a:solidFill>
              </a:rPr>
              <a:t>Associate</a:t>
            </a:r>
            <a:r>
              <a:rPr lang="zh-TW">
                <a:solidFill>
                  <a:schemeClr val="dk1"/>
                </a:solidFill>
              </a:rPr>
              <a:t>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切換到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關聯規則探勘面板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5" name="Google Shape;1765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52"/>
            <a:ext cx="5477911" cy="4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51"/>
          <p:cNvPicPr preferRelativeResize="0"/>
          <p:nvPr/>
        </p:nvPicPr>
        <p:blipFill rotWithShape="1">
          <a:blip r:embed="rId4">
            <a:alphaModFix/>
          </a:blip>
          <a:srcRect b="30767" l="0" r="56702" t="0"/>
          <a:stretch/>
        </p:blipFill>
        <p:spPr>
          <a:xfrm>
            <a:off x="3392122" y="3085950"/>
            <a:ext cx="2742500" cy="37720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7" name="Google Shape;1767;p151"/>
          <p:cNvSpPr/>
          <p:nvPr/>
        </p:nvSpPr>
        <p:spPr>
          <a:xfrm>
            <a:off x="2228875" y="20010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68" name="Google Shape;1768;p151"/>
          <p:cNvSpPr/>
          <p:nvPr/>
        </p:nvSpPr>
        <p:spPr>
          <a:xfrm>
            <a:off x="2971150" y="1240180"/>
            <a:ext cx="602400" cy="594600"/>
          </a:xfrm>
          <a:prstGeom prst="wedgeEllipseCallout">
            <a:avLst>
              <a:gd fmla="val -59769" name="adj1"/>
              <a:gd fmla="val 73889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769" name="Google Shape;1769;p151"/>
          <p:cNvSpPr/>
          <p:nvPr/>
        </p:nvSpPr>
        <p:spPr>
          <a:xfrm flipH="1" rot="2700000">
            <a:off x="2918324" y="246916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51"/>
          <p:cNvSpPr/>
          <p:nvPr/>
        </p:nvSpPr>
        <p:spPr>
          <a:xfrm>
            <a:off x="2332075" y="3389575"/>
            <a:ext cx="7491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71" name="Google Shape;1771;p151"/>
          <p:cNvSpPr/>
          <p:nvPr/>
        </p:nvSpPr>
        <p:spPr>
          <a:xfrm>
            <a:off x="1626475" y="2750630"/>
            <a:ext cx="602400" cy="594600"/>
          </a:xfrm>
          <a:prstGeom prst="wedgeEllipseCallout">
            <a:avLst>
              <a:gd fmla="val 77133" name="adj1"/>
              <a:gd fmla="val 5698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5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探索器介面說明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關聯規則探勘</a:t>
            </a:r>
            <a:r>
              <a:rPr lang="zh-TW"/>
              <a:t> (Associate)</a:t>
            </a:r>
            <a:endParaRPr/>
          </a:p>
        </p:txBody>
      </p:sp>
      <p:sp>
        <p:nvSpPr>
          <p:cNvPr id="1778" name="Google Shape;1778;p15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52"/>
          <p:cNvSpPr txBox="1"/>
          <p:nvPr>
            <p:ph idx="2" type="body"/>
          </p:nvPr>
        </p:nvSpPr>
        <p:spPr>
          <a:xfrm>
            <a:off x="5341700" y="1791150"/>
            <a:ext cx="33831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Associator ⇨ Choose</a:t>
            </a:r>
            <a:br>
              <a:rPr lang="zh-TW"/>
            </a:br>
            <a:r>
              <a:rPr lang="zh-TW"/>
              <a:t>選擇關聯規則探勘演算法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/>
              <a:t>演算法進階設定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Start</a:t>
            </a:r>
            <a:r>
              <a:rPr lang="zh-TW"/>
              <a:t> 開始執行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Result list </a:t>
            </a:r>
            <a:br>
              <a:rPr lang="zh-TW"/>
            </a:br>
            <a:r>
              <a:rPr lang="zh-TW"/>
              <a:t>探勘結果列表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zh-TW">
                <a:solidFill>
                  <a:srgbClr val="FF0000"/>
                </a:solidFill>
              </a:rPr>
              <a:t>Associator output</a:t>
            </a:r>
            <a:br>
              <a:rPr lang="zh-TW"/>
            </a:br>
            <a:r>
              <a:rPr lang="zh-TW"/>
              <a:t>探勘結果</a:t>
            </a:r>
            <a:endParaRPr/>
          </a:p>
        </p:txBody>
      </p:sp>
      <p:sp>
        <p:nvSpPr>
          <p:cNvPr id="1780" name="Google Shape;1780;p1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781" name="Google Shape;1781;p15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2" name="Google Shape;1782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2223450"/>
            <a:ext cx="4655899" cy="40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52"/>
          <p:cNvSpPr/>
          <p:nvPr/>
        </p:nvSpPr>
        <p:spPr>
          <a:xfrm>
            <a:off x="840575" y="2771425"/>
            <a:ext cx="4767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84" name="Google Shape;1784;p152"/>
          <p:cNvSpPr/>
          <p:nvPr/>
        </p:nvSpPr>
        <p:spPr>
          <a:xfrm>
            <a:off x="1326725" y="2771425"/>
            <a:ext cx="4320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85" name="Google Shape;1785;p152"/>
          <p:cNvSpPr/>
          <p:nvPr/>
        </p:nvSpPr>
        <p:spPr>
          <a:xfrm>
            <a:off x="735050" y="3159925"/>
            <a:ext cx="4320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86" name="Google Shape;1786;p152"/>
          <p:cNvSpPr/>
          <p:nvPr/>
        </p:nvSpPr>
        <p:spPr>
          <a:xfrm>
            <a:off x="791425" y="3592075"/>
            <a:ext cx="7137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87" name="Google Shape;1787;p152"/>
          <p:cNvSpPr/>
          <p:nvPr/>
        </p:nvSpPr>
        <p:spPr>
          <a:xfrm>
            <a:off x="1655725" y="3357200"/>
            <a:ext cx="3475800" cy="2302200"/>
          </a:xfrm>
          <a:prstGeom prst="roundRect">
            <a:avLst>
              <a:gd fmla="val 366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88" name="Google Shape;1788;p152"/>
          <p:cNvSpPr/>
          <p:nvPr/>
        </p:nvSpPr>
        <p:spPr>
          <a:xfrm>
            <a:off x="315175" y="1989280"/>
            <a:ext cx="602400" cy="594600"/>
          </a:xfrm>
          <a:prstGeom prst="wedgeEllipseCallout">
            <a:avLst>
              <a:gd fmla="val 43061" name="adj1"/>
              <a:gd fmla="val 569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A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789" name="Google Shape;1789;p152"/>
          <p:cNvSpPr/>
          <p:nvPr/>
        </p:nvSpPr>
        <p:spPr>
          <a:xfrm>
            <a:off x="1545850" y="1941455"/>
            <a:ext cx="602400" cy="594600"/>
          </a:xfrm>
          <a:prstGeom prst="wedgeEllipseCallout">
            <a:avLst>
              <a:gd fmla="val -34915" name="adj1"/>
              <a:gd fmla="val 6812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B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790" name="Google Shape;1790;p152"/>
          <p:cNvSpPr/>
          <p:nvPr/>
        </p:nvSpPr>
        <p:spPr>
          <a:xfrm>
            <a:off x="83400" y="3271680"/>
            <a:ext cx="602400" cy="594600"/>
          </a:xfrm>
          <a:prstGeom prst="wedgeEllipseCallout">
            <a:avLst>
              <a:gd fmla="val 65596" name="adj1"/>
              <a:gd fmla="val -16554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C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791" name="Google Shape;1791;p152"/>
          <p:cNvSpPr/>
          <p:nvPr/>
        </p:nvSpPr>
        <p:spPr>
          <a:xfrm>
            <a:off x="238175" y="4024230"/>
            <a:ext cx="602400" cy="594600"/>
          </a:xfrm>
          <a:prstGeom prst="wedgeEllipseCallout">
            <a:avLst>
              <a:gd fmla="val 78889" name="adj1"/>
              <a:gd fmla="val -7360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D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792" name="Google Shape;1792;p152"/>
          <p:cNvSpPr/>
          <p:nvPr/>
        </p:nvSpPr>
        <p:spPr>
          <a:xfrm>
            <a:off x="2930838" y="2839530"/>
            <a:ext cx="602400" cy="594600"/>
          </a:xfrm>
          <a:prstGeom prst="wedgeEllipseCallout">
            <a:avLst>
              <a:gd fmla="val 4625" name="adj1"/>
              <a:gd fmla="val 89303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E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5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STEP 2. 執行關聯規則探勘 (2/6)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9" name="Google Shape;1799;p153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53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zh-TW">
                <a:solidFill>
                  <a:schemeClr val="dk1"/>
                </a:solidFill>
              </a:rPr>
              <a:t>Associator</a:t>
            </a:r>
            <a:r>
              <a:rPr lang="zh-TW">
                <a:solidFill>
                  <a:schemeClr val="dk1"/>
                </a:solidFill>
              </a:rPr>
              <a:t> ⇨ </a:t>
            </a:r>
            <a:r>
              <a:rPr lang="zh-TW">
                <a:solidFill>
                  <a:srgbClr val="FF0000"/>
                </a:solidFill>
              </a:rPr>
              <a:t>Choose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選擇關聯規則探勘演算法</a:t>
            </a:r>
            <a:br>
              <a:rPr lang="zh-TW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weka.associations</a:t>
            </a:r>
            <a:br>
              <a:rPr lang="zh-TW" sz="2000" u="sng">
                <a:solidFill>
                  <a:schemeClr val="dk1"/>
                </a:solidFill>
              </a:rPr>
            </a:br>
            <a:r>
              <a:rPr lang="zh-TW" sz="2000" u="sng">
                <a:solidFill>
                  <a:schemeClr val="dk1"/>
                </a:solidFill>
              </a:rPr>
              <a:t>.</a:t>
            </a:r>
            <a:r>
              <a:rPr b="1" lang="zh-TW" u="sng">
                <a:solidFill>
                  <a:srgbClr val="FF0000"/>
                </a:solidFill>
              </a:rPr>
              <a:t>HotSpot</a:t>
            </a:r>
            <a:endParaRPr b="1" u="sng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</a:rPr>
              <a:t>※ 需安裝套件hotSpot</a:t>
            </a:r>
            <a:endParaRPr/>
          </a:p>
        </p:txBody>
      </p:sp>
      <p:sp>
        <p:nvSpPr>
          <p:cNvPr id="1801" name="Google Shape;1801;p1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802" name="Google Shape;1802;p15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3" name="Google Shape;1803;p153"/>
          <p:cNvPicPr preferRelativeResize="0"/>
          <p:nvPr/>
        </p:nvPicPr>
        <p:blipFill rotWithShape="1">
          <a:blip r:embed="rId3">
            <a:alphaModFix/>
          </a:blip>
          <a:srcRect b="47723" l="0" r="42213" t="0"/>
          <a:stretch/>
        </p:blipFill>
        <p:spPr>
          <a:xfrm>
            <a:off x="533395" y="2722975"/>
            <a:ext cx="3660200" cy="28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Google Shape;1804;p153"/>
          <p:cNvSpPr/>
          <p:nvPr/>
        </p:nvSpPr>
        <p:spPr>
          <a:xfrm>
            <a:off x="599050" y="3190300"/>
            <a:ext cx="7713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05" name="Google Shape;1805;p153"/>
          <p:cNvSpPr/>
          <p:nvPr/>
        </p:nvSpPr>
        <p:spPr>
          <a:xfrm>
            <a:off x="1227225" y="4642425"/>
            <a:ext cx="984600" cy="3300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06" name="Google Shape;1806;p153"/>
          <p:cNvSpPr/>
          <p:nvPr/>
        </p:nvSpPr>
        <p:spPr>
          <a:xfrm>
            <a:off x="2315025" y="379040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cxnSp>
        <p:nvCxnSpPr>
          <p:cNvPr id="1807" name="Google Shape;1807;p153"/>
          <p:cNvCxnSpPr/>
          <p:nvPr/>
        </p:nvCxnSpPr>
        <p:spPr>
          <a:xfrm>
            <a:off x="1123275" y="3669050"/>
            <a:ext cx="591000" cy="91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2. 執行關聯規則探勘 (3/6)</a:t>
            </a:r>
            <a:endParaRPr/>
          </a:p>
        </p:txBody>
      </p:sp>
      <p:sp>
        <p:nvSpPr>
          <p:cNvPr id="1814" name="Google Shape;1814;p154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54"/>
          <p:cNvSpPr txBox="1"/>
          <p:nvPr>
            <p:ph idx="2" type="body"/>
          </p:nvPr>
        </p:nvSpPr>
        <p:spPr>
          <a:xfrm>
            <a:off x="5704050" y="1791150"/>
            <a:ext cx="30207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zh-TW">
                <a:solidFill>
                  <a:schemeClr val="dk1"/>
                </a:solidFill>
              </a:rPr>
              <a:t>按下粗體字的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演算法名稱</a:t>
            </a:r>
            <a:br>
              <a:rPr lang="zh-TW">
                <a:solidFill>
                  <a:schemeClr val="dk1"/>
                </a:solidFill>
              </a:rPr>
            </a:br>
            <a:r>
              <a:rPr b="1" lang="zh-TW">
                <a:solidFill>
                  <a:srgbClr val="FF0000"/>
                </a:solidFill>
              </a:rPr>
              <a:t>HosSpot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開啟進階設定</a:t>
            </a:r>
            <a:endParaRPr/>
          </a:p>
        </p:txBody>
      </p:sp>
      <p:sp>
        <p:nvSpPr>
          <p:cNvPr id="1816" name="Google Shape;1816;p1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17" name="Google Shape;1817;p154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8" name="Google Shape;181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91150"/>
            <a:ext cx="4655899" cy="40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54"/>
          <p:cNvPicPr preferRelativeResize="0"/>
          <p:nvPr/>
        </p:nvPicPr>
        <p:blipFill rotWithShape="1">
          <a:blip r:embed="rId4">
            <a:alphaModFix/>
          </a:blip>
          <a:srcRect b="3110" l="0" r="0" t="0"/>
          <a:stretch/>
        </p:blipFill>
        <p:spPr>
          <a:xfrm>
            <a:off x="2099725" y="2820950"/>
            <a:ext cx="3540325" cy="40370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0" name="Google Shape;1820;p154"/>
          <p:cNvSpPr/>
          <p:nvPr/>
        </p:nvSpPr>
        <p:spPr>
          <a:xfrm>
            <a:off x="1124250" y="2330475"/>
            <a:ext cx="512400" cy="3504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21" name="Google Shape;1821;p154"/>
          <p:cNvSpPr/>
          <p:nvPr/>
        </p:nvSpPr>
        <p:spPr>
          <a:xfrm flipH="1" rot="2700000">
            <a:off x="1550474" y="2695514"/>
            <a:ext cx="550270" cy="52481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54"/>
          <p:cNvSpPr/>
          <p:nvPr/>
        </p:nvSpPr>
        <p:spPr>
          <a:xfrm>
            <a:off x="1636650" y="1454355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155"/>
          <p:cNvSpPr/>
          <p:nvPr/>
        </p:nvSpPr>
        <p:spPr>
          <a:xfrm>
            <a:off x="4552800" y="1772425"/>
            <a:ext cx="4591200" cy="47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5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STEP 2. 執行關聯規則探勘 (4/6)</a:t>
            </a:r>
            <a:endParaRPr/>
          </a:p>
        </p:txBody>
      </p:sp>
      <p:sp>
        <p:nvSpPr>
          <p:cNvPr id="1830" name="Google Shape;1830;p155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55"/>
          <p:cNvSpPr txBox="1"/>
          <p:nvPr>
            <p:ph idx="2" type="body"/>
          </p:nvPr>
        </p:nvSpPr>
        <p:spPr>
          <a:xfrm>
            <a:off x="4705350" y="1714950"/>
            <a:ext cx="4019400" cy="48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 startAt="5"/>
            </a:pPr>
            <a:r>
              <a:rPr lang="zh-TW" sz="2200"/>
              <a:t>請設定以下參數：</a:t>
            </a:r>
            <a:endParaRPr sz="22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maxBranchingFactor: </a:t>
            </a:r>
            <a:r>
              <a:rPr lang="zh-TW" sz="2000" u="sng">
                <a:solidFill>
                  <a:srgbClr val="FF0000"/>
                </a:solidFill>
              </a:rPr>
              <a:t>30</a:t>
            </a:r>
            <a:br>
              <a:rPr lang="zh-TW" sz="2000"/>
            </a:br>
            <a:r>
              <a:rPr lang="zh-TW" sz="2000"/>
              <a:t>屬性</a:t>
            </a:r>
            <a:r>
              <a:rPr lang="zh-TW" sz="2000">
                <a:solidFill>
                  <a:schemeClr val="dk1"/>
                </a:solidFill>
              </a:rPr>
              <a:t>分支最大值，請輸入屬性數量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maxRuleLength: </a:t>
            </a:r>
            <a:r>
              <a:rPr lang="zh-TW" sz="2000" u="sng">
                <a:solidFill>
                  <a:srgbClr val="FF0000"/>
                </a:solidFill>
              </a:rPr>
              <a:t>1</a:t>
            </a:r>
            <a:br>
              <a:rPr lang="zh-TW" sz="2000"/>
            </a:br>
            <a:r>
              <a:rPr lang="zh-TW" sz="2000"/>
              <a:t>規則長度最大值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</a:rPr>
              <a:t>outputRules: </a:t>
            </a:r>
            <a:r>
              <a:rPr lang="zh-TW" sz="2000" u="sng">
                <a:solidFill>
                  <a:srgbClr val="FF0000"/>
                </a:solidFill>
              </a:rPr>
              <a:t>True</a:t>
            </a:r>
            <a:br>
              <a:rPr lang="zh-TW" sz="2000"/>
            </a:br>
            <a:r>
              <a:rPr lang="zh-TW" sz="2000"/>
              <a:t>顯示關聯規則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target: </a:t>
            </a:r>
            <a:r>
              <a:rPr lang="zh-TW" sz="2000" u="sng"/>
              <a:t>last</a:t>
            </a:r>
            <a:br>
              <a:rPr lang="zh-TW" sz="2000" u="sng"/>
            </a:br>
            <a:r>
              <a:rPr lang="zh-TW" sz="2000"/>
              <a:t>目標屬性最後一項(School)</a:t>
            </a:r>
            <a:endParaRPr sz="20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2000"/>
              <a:t>targetIndex: </a:t>
            </a:r>
            <a:r>
              <a:rPr lang="zh-TW" sz="2000" u="sng"/>
              <a:t>first</a:t>
            </a:r>
            <a:br>
              <a:rPr lang="zh-TW" sz="2000" u="sng"/>
            </a:br>
            <a:r>
              <a:rPr lang="zh-TW" sz="2000"/>
              <a:t>目標值的索引 (第一個=GP)</a:t>
            </a:r>
            <a:endParaRPr sz="2000"/>
          </a:p>
          <a:p>
            <a:pPr indent="-368300" lvl="0" marL="457200" rtl="0" algn="l">
              <a:spcBef>
                <a:spcPts val="560"/>
              </a:spcBef>
              <a:spcAft>
                <a:spcPts val="0"/>
              </a:spcAft>
              <a:buSzPts val="2200"/>
              <a:buAutoNum type="arabicPeriod" startAt="5"/>
            </a:pPr>
            <a:r>
              <a:rPr lang="zh-TW" sz="2200">
                <a:solidFill>
                  <a:srgbClr val="FF0000"/>
                </a:solidFill>
              </a:rPr>
              <a:t>OK</a:t>
            </a:r>
            <a:r>
              <a:rPr lang="zh-TW" sz="2200"/>
              <a:t> 離開進階設定</a:t>
            </a:r>
            <a:endParaRPr sz="2200"/>
          </a:p>
        </p:txBody>
      </p:sp>
      <p:sp>
        <p:nvSpPr>
          <p:cNvPr id="1832" name="Google Shape;1832;p1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33" name="Google Shape;1833;p155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4" name="Google Shape;183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772425"/>
            <a:ext cx="4019400" cy="4730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55"/>
          <p:cNvSpPr/>
          <p:nvPr/>
        </p:nvSpPr>
        <p:spPr>
          <a:xfrm>
            <a:off x="580100" y="3409350"/>
            <a:ext cx="1868400" cy="6288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36" name="Google Shape;1836;p155"/>
          <p:cNvSpPr/>
          <p:nvPr/>
        </p:nvSpPr>
        <p:spPr>
          <a:xfrm>
            <a:off x="336175" y="3118500"/>
            <a:ext cx="4167000" cy="2950800"/>
          </a:xfrm>
          <a:prstGeom prst="roundRect">
            <a:avLst>
              <a:gd fmla="val 3550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37" name="Google Shape;1837;p155"/>
          <p:cNvSpPr/>
          <p:nvPr/>
        </p:nvSpPr>
        <p:spPr>
          <a:xfrm>
            <a:off x="580100" y="4574200"/>
            <a:ext cx="1868400" cy="2742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38" name="Google Shape;1838;p155"/>
          <p:cNvSpPr/>
          <p:nvPr/>
        </p:nvSpPr>
        <p:spPr>
          <a:xfrm>
            <a:off x="589475" y="5180600"/>
            <a:ext cx="1868400" cy="5463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39" name="Google Shape;1839;p155"/>
          <p:cNvSpPr/>
          <p:nvPr/>
        </p:nvSpPr>
        <p:spPr>
          <a:xfrm>
            <a:off x="2457875" y="6130175"/>
            <a:ext cx="1069500" cy="3285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840" name="Google Shape;1840;p155"/>
          <p:cNvSpPr/>
          <p:nvPr/>
        </p:nvSpPr>
        <p:spPr>
          <a:xfrm>
            <a:off x="3601450" y="527268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6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1841" name="Google Shape;1841;p155"/>
          <p:cNvSpPr/>
          <p:nvPr/>
        </p:nvSpPr>
        <p:spPr>
          <a:xfrm>
            <a:off x="2522575" y="2463030"/>
            <a:ext cx="602400" cy="594600"/>
          </a:xfrm>
          <a:prstGeom prst="wedgeEllipseCallout">
            <a:avLst>
              <a:gd fmla="val -56935" name="adj1"/>
              <a:gd fmla="val 7253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5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